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5143500" cx="9144000"/>
  <p:notesSz cx="6858000" cy="9144000"/>
  <p:embeddedFontLst>
    <p:embeddedFont>
      <p:font typeface="Roboto"/>
      <p:regular r:id="rId90"/>
      <p:bold r:id="rId91"/>
      <p:italic r:id="rId92"/>
      <p:boldItalic r:id="rId93"/>
    </p:embeddedFont>
    <p:embeddedFont>
      <p:font typeface="Nunito"/>
      <p:regular r:id="rId94"/>
      <p:bold r:id="rId95"/>
      <p:italic r:id="rId96"/>
      <p:boldItalic r:id="rId97"/>
    </p:embeddedFont>
    <p:embeddedFont>
      <p:font typeface="Anaheim"/>
      <p:regular r:id="rId98"/>
    </p:embeddedFont>
    <p:embeddedFont>
      <p:font typeface="Lato"/>
      <p:regular r:id="rId99"/>
      <p:bold r:id="rId100"/>
      <p:italic r:id="rId101"/>
      <p:boldItalic r:id="rId102"/>
    </p:embeddedFont>
    <p:embeddedFont>
      <p:font typeface="Asap SemiBold"/>
      <p:regular r:id="rId103"/>
      <p:bold r:id="rId104"/>
      <p:italic r:id="rId105"/>
      <p:boldItalic r:id="rId106"/>
    </p:embeddedFont>
    <p:embeddedFont>
      <p:font typeface="Asap"/>
      <p:regular r:id="rId107"/>
      <p:bold r:id="rId108"/>
      <p:italic r:id="rId109"/>
      <p:boldItalic r:id="rId110"/>
    </p:embeddedFont>
    <p:embeddedFont>
      <p:font typeface="Asap Medium"/>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8DA8C7-2CD5-443B-9DEA-0FCDFEB8D031}">
  <a:tblStyle styleId="{CA8DA8C7-2CD5-443B-9DEA-0FCDFEB8D0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Asap-regular.fntdata"/><Relationship Id="rId106" Type="http://schemas.openxmlformats.org/officeDocument/2006/relationships/font" Target="fonts/AsapSemiBold-boldItalic.fntdata"/><Relationship Id="rId105" Type="http://schemas.openxmlformats.org/officeDocument/2006/relationships/font" Target="fonts/AsapSemiBold-italic.fntdata"/><Relationship Id="rId104" Type="http://schemas.openxmlformats.org/officeDocument/2006/relationships/font" Target="fonts/AsapSemiBold-bold.fntdata"/><Relationship Id="rId109" Type="http://schemas.openxmlformats.org/officeDocument/2006/relationships/font" Target="fonts/Asap-italic.fntdata"/><Relationship Id="rId108" Type="http://schemas.openxmlformats.org/officeDocument/2006/relationships/font" Target="fonts/Asap-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AsapSemiBold-regular.fntdata"/><Relationship Id="rId102" Type="http://schemas.openxmlformats.org/officeDocument/2006/relationships/font" Target="fonts/Lato-boldItalic.fntdata"/><Relationship Id="rId101" Type="http://schemas.openxmlformats.org/officeDocument/2006/relationships/font" Target="fonts/Lato-italic.fntdata"/><Relationship Id="rId100" Type="http://schemas.openxmlformats.org/officeDocument/2006/relationships/font" Target="fonts/La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Nunito-bold.fntdata"/><Relationship Id="rId94" Type="http://schemas.openxmlformats.org/officeDocument/2006/relationships/font" Target="fonts/Nunito-regular.fntdata"/><Relationship Id="rId97" Type="http://schemas.openxmlformats.org/officeDocument/2006/relationships/font" Target="fonts/Nunito-boldItalic.fntdata"/><Relationship Id="rId96" Type="http://schemas.openxmlformats.org/officeDocument/2006/relationships/font" Target="fonts/Nunito-italic.fntdata"/><Relationship Id="rId11" Type="http://schemas.openxmlformats.org/officeDocument/2006/relationships/slide" Target="slides/slide6.xml"/><Relationship Id="rId99" Type="http://schemas.openxmlformats.org/officeDocument/2006/relationships/font" Target="fonts/Lato-regular.fntdata"/><Relationship Id="rId10" Type="http://schemas.openxmlformats.org/officeDocument/2006/relationships/slide" Target="slides/slide5.xml"/><Relationship Id="rId98" Type="http://schemas.openxmlformats.org/officeDocument/2006/relationships/font" Target="fonts/Anaheim-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10.xml"/><Relationship Id="rId110" Type="http://schemas.openxmlformats.org/officeDocument/2006/relationships/font" Target="fonts/Asap-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AsapMedium-boldItalic.fntdata"/><Relationship Id="rId18" Type="http://schemas.openxmlformats.org/officeDocument/2006/relationships/slide" Target="slides/slide13.xml"/><Relationship Id="rId113" Type="http://schemas.openxmlformats.org/officeDocument/2006/relationships/font" Target="fonts/AsapMedium-italic.fntdata"/><Relationship Id="rId112" Type="http://schemas.openxmlformats.org/officeDocument/2006/relationships/font" Target="fonts/AsapMedium-bold.fntdata"/><Relationship Id="rId111" Type="http://schemas.openxmlformats.org/officeDocument/2006/relationships/font" Target="fonts/AsapMedium-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b69528c958_0_3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b69528c958_0_3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2d259251d0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2d259251d0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2d259251d0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2d259251d0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2d25fcbbb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2d25fcbbb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2d01bb6fd83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2d01bb6fd8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2db938e90fe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2db938e90fe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2db938e90fe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2db938e90fe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2db938e90fe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2db938e90fe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2db938e90fe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2db938e90fe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2db938e90fe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2db938e90fe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2db938e90fe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2db938e90fe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2d253fd351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2d253fd351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2db938e90fe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2db938e90fe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2db938e90fe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2db938e90fe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2db938e90fe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2db938e90fe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2db938e90fe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2db938e90fe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2db938e90fe_2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2db938e90fe_2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2db938e90fe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2db938e90fe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2db938e90fe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2db938e90fe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2db938e90fe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2db938e90fe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2db938e90fe_2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2db938e90fe_2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2db938e90fe_2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2db938e90fe_2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2d253fd351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2d253fd351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2db938e90fe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2db938e90fe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2db938e90fe_2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2db938e90fe_2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2db938e90fe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2db938e90fe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2db938e90fe_2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2db938e90fe_2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2db938e90fe_2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2db938e90fe_2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2db938e90fe_2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2db938e90fe_2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2db938e90fe_2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2db938e90fe_2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2db938e90fe_2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2db938e90fe_2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2db938e90fe_2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2db938e90fe_2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2db938e90fe_2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2db938e90fe_2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d253fd351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d253fd3512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2db938e90fe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2db938e90fe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g2db938e90fe_2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2db938e90fe_2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g2db938e90fe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2db938e90fe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2db938e90fe_2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2db938e90fe_2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2db938e90fe_2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2db938e90fe_2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2db938e90fe_2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2db938e90fe_2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2db938e90fe_2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2db938e90fe_2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2db938e90fe_2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2db938e90fe_2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2db938e90fe_2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2db938e90fe_2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2db938e90fe_2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2db938e90fe_2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2d25e2ced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2d25e2ced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2db938e90fe_2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2db938e90fe_2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2db938e90fe_2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2db938e90fe_2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2db938e90fe_2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2db938e90fe_2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g2db938e90fe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3" name="Google Shape;2623;g2db938e90fe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2db938e90fe_2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2db938e90fe_2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g2db938e90fe_2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2db938e90fe_2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g2db938e90fe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0" name="Google Shape;2640;g2db938e90fe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2db938e90fe_2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2db938e90fe_2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0" name="Shape 2650"/>
        <p:cNvGrpSpPr/>
        <p:nvPr/>
      </p:nvGrpSpPr>
      <p:grpSpPr>
        <a:xfrm>
          <a:off x="0" y="0"/>
          <a:ext cx="0" cy="0"/>
          <a:chOff x="0" y="0"/>
          <a:chExt cx="0" cy="0"/>
        </a:xfrm>
      </p:grpSpPr>
      <p:sp>
        <p:nvSpPr>
          <p:cNvPr id="2651" name="Google Shape;2651;g2db938e90fe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2" name="Google Shape;2652;g2db938e90fe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2db938e90fe_2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2db938e90fe_2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d253fd3512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2d253fd3512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2db938e90fe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2db938e90fe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2db938e90fe_2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2db938e90fe_2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2db938e90fe_2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2db938e90fe_2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g2db938e90fe_2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3" name="Google Shape;2683;g2db938e90fe_2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2db938e90fe_2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2db938e90fe_2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2db938e90fe_2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2db938e90fe_2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g2db938e90fe_2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5" name="Google Shape;2785;g2db938e90fe_2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2db938e90fe_2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2db938e90fe_2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2db938e90fe_2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2db938e90fe_2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2db938e90fe_2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2db938e90fe_2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2d253fd3512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d253fd3512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4" name="Shape 2854"/>
        <p:cNvGrpSpPr/>
        <p:nvPr/>
      </p:nvGrpSpPr>
      <p:grpSpPr>
        <a:xfrm>
          <a:off x="0" y="0"/>
          <a:ext cx="0" cy="0"/>
          <a:chOff x="0" y="0"/>
          <a:chExt cx="0" cy="0"/>
        </a:xfrm>
      </p:grpSpPr>
      <p:sp>
        <p:nvSpPr>
          <p:cNvPr id="2855" name="Google Shape;2855;g2db938e90fe_2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6" name="Google Shape;2856;g2db938e90fe_2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2db938e90fe_2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5" name="Google Shape;2895;g2db938e90fe_2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g2db938e90fe_2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2db938e90fe_2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2db938e90fe_2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2db938e90fe_2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g2db938e90fe_2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3" name="Google Shape;2933;g2db938e90fe_2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2db938e90fe_2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2db938e90fe_2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8" name="Shape 3008"/>
        <p:cNvGrpSpPr/>
        <p:nvPr/>
      </p:nvGrpSpPr>
      <p:grpSpPr>
        <a:xfrm>
          <a:off x="0" y="0"/>
          <a:ext cx="0" cy="0"/>
          <a:chOff x="0" y="0"/>
          <a:chExt cx="0" cy="0"/>
        </a:xfrm>
      </p:grpSpPr>
      <p:sp>
        <p:nvSpPr>
          <p:cNvPr id="3009" name="Google Shape;3009;g2db938e90fe_2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0" name="Google Shape;3010;g2db938e90fe_2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2db938e90fe_2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2db938e90fe_2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5" name="Shape 3065"/>
        <p:cNvGrpSpPr/>
        <p:nvPr/>
      </p:nvGrpSpPr>
      <p:grpSpPr>
        <a:xfrm>
          <a:off x="0" y="0"/>
          <a:ext cx="0" cy="0"/>
          <a:chOff x="0" y="0"/>
          <a:chExt cx="0" cy="0"/>
        </a:xfrm>
      </p:grpSpPr>
      <p:sp>
        <p:nvSpPr>
          <p:cNvPr id="3066" name="Google Shape;3066;g2db938e90fe_2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7" name="Google Shape;3067;g2db938e90fe_2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g2db938e90fe_2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2" name="Google Shape;3102;g2db938e90fe_2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2d253fd3512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2d253fd3512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7" name="Shape 3107"/>
        <p:cNvGrpSpPr/>
        <p:nvPr/>
      </p:nvGrpSpPr>
      <p:grpSpPr>
        <a:xfrm>
          <a:off x="0" y="0"/>
          <a:ext cx="0" cy="0"/>
          <a:chOff x="0" y="0"/>
          <a:chExt cx="0" cy="0"/>
        </a:xfrm>
      </p:grpSpPr>
      <p:sp>
        <p:nvSpPr>
          <p:cNvPr id="3108" name="Google Shape;3108;g2db938e90fe_2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9" name="Google Shape;3109;g2db938e90fe_2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3" name="Shape 3143"/>
        <p:cNvGrpSpPr/>
        <p:nvPr/>
      </p:nvGrpSpPr>
      <p:grpSpPr>
        <a:xfrm>
          <a:off x="0" y="0"/>
          <a:ext cx="0" cy="0"/>
          <a:chOff x="0" y="0"/>
          <a:chExt cx="0" cy="0"/>
        </a:xfrm>
      </p:grpSpPr>
      <p:sp>
        <p:nvSpPr>
          <p:cNvPr id="3144" name="Google Shape;3144;g2db938e90fe_2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5" name="Google Shape;3145;g2db938e90fe_2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g2db938e90fe_2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5" name="Google Shape;3165;g2db938e90fe_2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2" name="Shape 3172"/>
        <p:cNvGrpSpPr/>
        <p:nvPr/>
      </p:nvGrpSpPr>
      <p:grpSpPr>
        <a:xfrm>
          <a:off x="0" y="0"/>
          <a:ext cx="0" cy="0"/>
          <a:chOff x="0" y="0"/>
          <a:chExt cx="0" cy="0"/>
        </a:xfrm>
      </p:grpSpPr>
      <p:sp>
        <p:nvSpPr>
          <p:cNvPr id="3173" name="Google Shape;3173;g2db938e90fe_2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4" name="Google Shape;3174;g2db938e90fe_2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Access to Expertise and Resources:</a:t>
            </a:r>
            <a:r>
              <a:rPr lang="en"/>
              <a:t> Partnering with nonprofits allows SoCal Edison to tap into their specialized knowledge, expertise, and resources in areas such as energy efficiency, renewable energy, community engagement, and environmental advocacy. This can enhance the effectiveness and impact of SoCal Edison's initiatives and programs.</a:t>
            </a:r>
            <a:br>
              <a:rPr lang="en"/>
            </a:br>
            <a:endParaRPr/>
          </a:p>
          <a:p>
            <a:pPr indent="0" lvl="0" marL="0" rtl="0" algn="l">
              <a:spcBef>
                <a:spcPts val="0"/>
              </a:spcBef>
              <a:spcAft>
                <a:spcPts val="0"/>
              </a:spcAft>
              <a:buClr>
                <a:schemeClr val="dk1"/>
              </a:buClr>
              <a:buSzPts val="1100"/>
              <a:buFont typeface="Arial"/>
              <a:buNone/>
            </a:pPr>
            <a:r>
              <a:rPr b="1" lang="en"/>
              <a:t>Expanded Reach and Community Engagement:</a:t>
            </a:r>
            <a:r>
              <a:rPr lang="en"/>
              <a:t> Nonprofit organizations often have established networks and relationships within the communities they serve. By partnering with these organizations, SoCal Edison can expand its reach and engage with a broader and more diverse audience, including underserved communities and stakeholders who may not typically interact with the utility.</a:t>
            </a:r>
            <a:br>
              <a:rPr lang="en"/>
            </a:br>
            <a:endParaRPr/>
          </a:p>
          <a:p>
            <a:pPr indent="0" lvl="0" marL="0" rtl="0" algn="l">
              <a:spcBef>
                <a:spcPts val="0"/>
              </a:spcBef>
              <a:spcAft>
                <a:spcPts val="0"/>
              </a:spcAft>
              <a:buClr>
                <a:schemeClr val="dk1"/>
              </a:buClr>
              <a:buSzPts val="1100"/>
              <a:buFont typeface="Arial"/>
              <a:buNone/>
            </a:pPr>
            <a:r>
              <a:rPr b="1" lang="en"/>
              <a:t>Enhanced Credibility and Trust:</a:t>
            </a:r>
            <a:r>
              <a:rPr lang="en"/>
              <a:t> Collaborating with reputable nonprofits can enhance SoCal Edison's credibility and trustworthiness, particularly among stakeholders who value environmental stewardship and social responsibility. This can strengthen SoCal Edison's brand reputation and foster positive relationships with customers, regulators, and the broader community.</a:t>
            </a:r>
            <a:br>
              <a:rPr lang="en"/>
            </a:br>
            <a:endParaRPr/>
          </a:p>
          <a:p>
            <a:pPr indent="0" lvl="0" marL="0" rtl="0" algn="l">
              <a:spcBef>
                <a:spcPts val="0"/>
              </a:spcBef>
              <a:spcAft>
                <a:spcPts val="0"/>
              </a:spcAft>
              <a:buClr>
                <a:schemeClr val="dk1"/>
              </a:buClr>
              <a:buSzPts val="1100"/>
              <a:buFont typeface="Arial"/>
              <a:buNone/>
            </a:pPr>
            <a:r>
              <a:rPr b="1" lang="en"/>
              <a:t>Innovation and Collaboration Opportunities:</a:t>
            </a:r>
            <a:r>
              <a:rPr lang="en"/>
              <a:t> Partnerships with nonprofits provide opportunities for innovation and collaboration on new initiatives, pilot projects, and research endeavors. By working together, SoCal Edison and nonprofit partners can develop and implement innovative solutions to energy-related challenges, driving progress towards sustainability goals.</a:t>
            </a:r>
            <a:br>
              <a:rPr lang="en"/>
            </a:br>
            <a:endParaRPr/>
          </a:p>
          <a:p>
            <a:pPr indent="0" lvl="0" marL="0" rtl="0" algn="l">
              <a:spcBef>
                <a:spcPts val="0"/>
              </a:spcBef>
              <a:spcAft>
                <a:spcPts val="0"/>
              </a:spcAft>
              <a:buClr>
                <a:schemeClr val="dk1"/>
              </a:buClr>
              <a:buSzPts val="1100"/>
              <a:buFont typeface="Arial"/>
              <a:buNone/>
            </a:pPr>
            <a:r>
              <a:rPr b="1" lang="en"/>
              <a:t>Regulatory and Policy Support:</a:t>
            </a:r>
            <a:r>
              <a:rPr lang="en"/>
              <a:t> Nonprofit organizations often play a significant role in shaping energy policy and regulatory frameworks. Collaborating with these organizations can help SoCal Edison navigate complex regulatory landscapes, advocate for favorable policies, and demonstrate its commitment to advancing environmental and social objectives.</a:t>
            </a:r>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1" name="Shape 3181"/>
        <p:cNvGrpSpPr/>
        <p:nvPr/>
      </p:nvGrpSpPr>
      <p:grpSpPr>
        <a:xfrm>
          <a:off x="0" y="0"/>
          <a:ext cx="0" cy="0"/>
          <a:chOff x="0" y="0"/>
          <a:chExt cx="0" cy="0"/>
        </a:xfrm>
      </p:grpSpPr>
      <p:sp>
        <p:nvSpPr>
          <p:cNvPr id="3182" name="Google Shape;3182;g2db938e90fe_2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3" name="Google Shape;3183;g2db938e90fe_2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2d259251d0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2d259251d0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0" name="Google Shape;10;p2"/>
          <p:cNvSpPr/>
          <p:nvPr/>
        </p:nvSpPr>
        <p:spPr>
          <a:xfrm>
            <a:off x="717425"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87141" y="-10462"/>
            <a:ext cx="4784475" cy="5164225"/>
          </a:xfrm>
          <a:custGeom>
            <a:rect b="b" l="l" r="r" t="t"/>
            <a:pathLst>
              <a:path extrusionOk="0" h="206569" w="191379">
                <a:moveTo>
                  <a:pt x="61308" y="0"/>
                </a:moveTo>
                <a:lnTo>
                  <a:pt x="0" y="206569"/>
                </a:lnTo>
                <a:lnTo>
                  <a:pt x="191379" y="206293"/>
                </a:lnTo>
                <a:lnTo>
                  <a:pt x="190551" y="0"/>
                </a:lnTo>
                <a:close/>
              </a:path>
            </a:pathLst>
          </a:custGeom>
          <a:gradFill>
            <a:gsLst>
              <a:gs pos="0">
                <a:schemeClr val="accent1"/>
              </a:gs>
              <a:gs pos="100000">
                <a:schemeClr val="lt2"/>
              </a:gs>
            </a:gsLst>
            <a:lin ang="8100019" scaled="0"/>
          </a:gradFill>
          <a:ln>
            <a:noFill/>
          </a:ln>
        </p:spPr>
      </p:sp>
      <p:sp>
        <p:nvSpPr>
          <p:cNvPr id="12" name="Google Shape;12;p2"/>
          <p:cNvSpPr txBox="1"/>
          <p:nvPr>
            <p:ph type="ctrTitle"/>
          </p:nvPr>
        </p:nvSpPr>
        <p:spPr>
          <a:xfrm>
            <a:off x="848216" y="1641725"/>
            <a:ext cx="4176000" cy="14028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SzPts val="5200"/>
              <a:buNone/>
              <a:defRPr b="1" sz="49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1416866" y="3174375"/>
            <a:ext cx="3038700" cy="547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atin typeface="Asap"/>
                <a:ea typeface="Asap"/>
                <a:cs typeface="Asap"/>
                <a:sym typeface="Asap"/>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4" name="Google Shape;14;p2"/>
          <p:cNvGrpSpPr/>
          <p:nvPr/>
        </p:nvGrpSpPr>
        <p:grpSpPr>
          <a:xfrm>
            <a:off x="717424" y="159290"/>
            <a:ext cx="646037" cy="180671"/>
            <a:chOff x="3546149" y="1286052"/>
            <a:chExt cx="646037" cy="180671"/>
          </a:xfrm>
        </p:grpSpPr>
        <p:sp>
          <p:nvSpPr>
            <p:cNvPr id="15" name="Google Shape;15;p2"/>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2"/>
          <p:cNvSpPr/>
          <p:nvPr/>
        </p:nvSpPr>
        <p:spPr>
          <a:xfrm rot="-2151001">
            <a:off x="350505" y="680103"/>
            <a:ext cx="937466" cy="94710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1706386">
            <a:off x="3945862" y="331627"/>
            <a:ext cx="1321729" cy="133532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7559486">
            <a:off x="457822" y="3595524"/>
            <a:ext cx="1165215" cy="117732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6" name="Shape 446"/>
        <p:cNvGrpSpPr/>
        <p:nvPr/>
      </p:nvGrpSpPr>
      <p:grpSpPr>
        <a:xfrm>
          <a:off x="0" y="0"/>
          <a:ext cx="0" cy="0"/>
          <a:chOff x="0" y="0"/>
          <a:chExt cx="0" cy="0"/>
        </a:xfrm>
      </p:grpSpPr>
      <p:pic>
        <p:nvPicPr>
          <p:cNvPr id="447" name="Google Shape;447;p11"/>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448" name="Google Shape;448;p11"/>
          <p:cNvSpPr/>
          <p:nvPr/>
        </p:nvSpPr>
        <p:spPr>
          <a:xfrm flipH="1">
            <a:off x="738695" y="1456319"/>
            <a:ext cx="7709155" cy="223086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txBox="1"/>
          <p:nvPr>
            <p:ph hasCustomPrompt="1" type="title"/>
          </p:nvPr>
        </p:nvSpPr>
        <p:spPr>
          <a:xfrm>
            <a:off x="717425" y="1262550"/>
            <a:ext cx="7709100" cy="18069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0" name="Google Shape;450;p11"/>
          <p:cNvSpPr txBox="1"/>
          <p:nvPr>
            <p:ph idx="1" type="body"/>
          </p:nvPr>
        </p:nvSpPr>
        <p:spPr>
          <a:xfrm>
            <a:off x="1247700" y="3152225"/>
            <a:ext cx="6648600" cy="491700"/>
          </a:xfrm>
          <a:prstGeom prst="rect">
            <a:avLst/>
          </a:prstGeom>
        </p:spPr>
        <p:txBody>
          <a:bodyPr anchorCtr="0" anchor="ctr"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grpSp>
        <p:nvGrpSpPr>
          <p:cNvPr id="451" name="Google Shape;451;p11"/>
          <p:cNvGrpSpPr/>
          <p:nvPr/>
        </p:nvGrpSpPr>
        <p:grpSpPr>
          <a:xfrm rot="5400000">
            <a:off x="195087" y="2542964"/>
            <a:ext cx="646037" cy="180671"/>
            <a:chOff x="3546149" y="1286052"/>
            <a:chExt cx="646037" cy="180671"/>
          </a:xfrm>
        </p:grpSpPr>
        <p:sp>
          <p:nvSpPr>
            <p:cNvPr id="452" name="Google Shape;452;p11"/>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11"/>
          <p:cNvSpPr/>
          <p:nvPr/>
        </p:nvSpPr>
        <p:spPr>
          <a:xfrm rot="7224053">
            <a:off x="7619524" y="3758521"/>
            <a:ext cx="853592" cy="86237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rot="-8100000">
            <a:off x="679827" y="3541700"/>
            <a:ext cx="1196038" cy="120834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rot="-2353917">
            <a:off x="766415" y="498506"/>
            <a:ext cx="1637705" cy="165461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rot="3574564">
            <a:off x="6978845" y="1239720"/>
            <a:ext cx="1058915" cy="106980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6" name="Shape 4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7" name="Shape 497"/>
        <p:cNvGrpSpPr/>
        <p:nvPr/>
      </p:nvGrpSpPr>
      <p:grpSpPr>
        <a:xfrm>
          <a:off x="0" y="0"/>
          <a:ext cx="0" cy="0"/>
          <a:chOff x="0" y="0"/>
          <a:chExt cx="0" cy="0"/>
        </a:xfrm>
      </p:grpSpPr>
      <p:pic>
        <p:nvPicPr>
          <p:cNvPr id="498" name="Google Shape;498;p13"/>
          <p:cNvPicPr preferRelativeResize="0"/>
          <p:nvPr/>
        </p:nvPicPr>
        <p:blipFill>
          <a:blip r:embed="rId2">
            <a:alphaModFix/>
          </a:blip>
          <a:stretch>
            <a:fillRect/>
          </a:stretch>
        </p:blipFill>
        <p:spPr>
          <a:xfrm>
            <a:off x="5348" y="-8149"/>
            <a:ext cx="9132477" cy="5157324"/>
          </a:xfrm>
          <a:prstGeom prst="rect">
            <a:avLst/>
          </a:prstGeom>
          <a:noFill/>
          <a:ln>
            <a:noFill/>
          </a:ln>
          <a:effectLst>
            <a:outerShdw blurRad="185738" rotWithShape="0" algn="bl" dir="5520000" dist="190500">
              <a:srgbClr val="000000">
                <a:alpha val="87000"/>
              </a:srgbClr>
            </a:outerShdw>
          </a:effectLst>
        </p:spPr>
      </p:pic>
      <p:sp>
        <p:nvSpPr>
          <p:cNvPr id="499" name="Google Shape;499;p13"/>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3"/>
          <p:cNvSpPr txBox="1"/>
          <p:nvPr>
            <p:ph type="title"/>
          </p:nvPr>
        </p:nvSpPr>
        <p:spPr>
          <a:xfrm>
            <a:off x="1817600" y="1302950"/>
            <a:ext cx="2289600" cy="973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1" name="Google Shape;501;p13"/>
          <p:cNvSpPr txBox="1"/>
          <p:nvPr>
            <p:ph idx="1" type="subTitle"/>
          </p:nvPr>
        </p:nvSpPr>
        <p:spPr>
          <a:xfrm>
            <a:off x="1810725" y="2281300"/>
            <a:ext cx="2476200" cy="467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02" name="Google Shape;502;p13"/>
          <p:cNvSpPr txBox="1"/>
          <p:nvPr>
            <p:ph idx="2" type="title"/>
          </p:nvPr>
        </p:nvSpPr>
        <p:spPr>
          <a:xfrm>
            <a:off x="5542575" y="1302950"/>
            <a:ext cx="2289600" cy="973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3" name="Google Shape;503;p13"/>
          <p:cNvSpPr txBox="1"/>
          <p:nvPr>
            <p:ph idx="3" type="subTitle"/>
          </p:nvPr>
        </p:nvSpPr>
        <p:spPr>
          <a:xfrm>
            <a:off x="5535700" y="2281300"/>
            <a:ext cx="2476200" cy="46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04" name="Google Shape;504;p13"/>
          <p:cNvSpPr txBox="1"/>
          <p:nvPr>
            <p:ph idx="4" type="title"/>
          </p:nvPr>
        </p:nvSpPr>
        <p:spPr>
          <a:xfrm>
            <a:off x="1817600" y="3078425"/>
            <a:ext cx="2289600" cy="973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5" name="Google Shape;505;p13"/>
          <p:cNvSpPr txBox="1"/>
          <p:nvPr>
            <p:ph idx="5" type="subTitle"/>
          </p:nvPr>
        </p:nvSpPr>
        <p:spPr>
          <a:xfrm>
            <a:off x="1810725" y="4055775"/>
            <a:ext cx="2476200" cy="46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06" name="Google Shape;506;p13"/>
          <p:cNvSpPr txBox="1"/>
          <p:nvPr>
            <p:ph idx="6" type="title"/>
          </p:nvPr>
        </p:nvSpPr>
        <p:spPr>
          <a:xfrm>
            <a:off x="5542575" y="3082625"/>
            <a:ext cx="2289600" cy="973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7" name="Google Shape;507;p13"/>
          <p:cNvSpPr txBox="1"/>
          <p:nvPr>
            <p:ph idx="7" type="subTitle"/>
          </p:nvPr>
        </p:nvSpPr>
        <p:spPr>
          <a:xfrm>
            <a:off x="5535700" y="4057540"/>
            <a:ext cx="2476200" cy="46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08" name="Google Shape;508;p13"/>
          <p:cNvSpPr txBox="1"/>
          <p:nvPr>
            <p:ph idx="8"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09" name="Google Shape;509;p13"/>
          <p:cNvGrpSpPr/>
          <p:nvPr/>
        </p:nvGrpSpPr>
        <p:grpSpPr>
          <a:xfrm rot="5400000">
            <a:off x="121912" y="1433289"/>
            <a:ext cx="646037" cy="180671"/>
            <a:chOff x="3546149" y="1286052"/>
            <a:chExt cx="646037" cy="180671"/>
          </a:xfrm>
        </p:grpSpPr>
        <p:sp>
          <p:nvSpPr>
            <p:cNvPr id="510" name="Google Shape;510;p1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3"/>
          <p:cNvSpPr/>
          <p:nvPr/>
        </p:nvSpPr>
        <p:spPr>
          <a:xfrm rot="6156479">
            <a:off x="7912409" y="3467599"/>
            <a:ext cx="786036" cy="79412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rot="-8100000">
            <a:off x="517558" y="3899912"/>
            <a:ext cx="773233" cy="78118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rot="3240563">
            <a:off x="7417393" y="790964"/>
            <a:ext cx="1308089" cy="132150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553" name="Shape 553"/>
        <p:cNvGrpSpPr/>
        <p:nvPr/>
      </p:nvGrpSpPr>
      <p:grpSpPr>
        <a:xfrm>
          <a:off x="0" y="0"/>
          <a:ext cx="0" cy="0"/>
          <a:chOff x="0" y="0"/>
          <a:chExt cx="0" cy="0"/>
        </a:xfrm>
      </p:grpSpPr>
      <p:pic>
        <p:nvPicPr>
          <p:cNvPr id="554" name="Google Shape;554;p14"/>
          <p:cNvPicPr preferRelativeResize="0"/>
          <p:nvPr/>
        </p:nvPicPr>
        <p:blipFill>
          <a:blip r:embed="rId2">
            <a:alphaModFix/>
          </a:blip>
          <a:stretch>
            <a:fillRect/>
          </a:stretch>
        </p:blipFill>
        <p:spPr>
          <a:xfrm flipH="1">
            <a:off x="5348" y="-8149"/>
            <a:ext cx="9132477" cy="5157324"/>
          </a:xfrm>
          <a:prstGeom prst="rect">
            <a:avLst/>
          </a:prstGeom>
          <a:noFill/>
          <a:ln>
            <a:noFill/>
          </a:ln>
          <a:effectLst>
            <a:outerShdw blurRad="185738" rotWithShape="0" algn="bl" dir="5520000" dist="190500">
              <a:srgbClr val="000000">
                <a:alpha val="87000"/>
              </a:srgbClr>
            </a:outerShdw>
          </a:effectLst>
        </p:spPr>
      </p:pic>
      <p:sp>
        <p:nvSpPr>
          <p:cNvPr id="555" name="Google Shape;555;p14"/>
          <p:cNvSpPr/>
          <p:nvPr/>
        </p:nvSpPr>
        <p:spPr>
          <a:xfrm>
            <a:off x="717425" y="1497500"/>
            <a:ext cx="7709155" cy="2965510"/>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txBox="1"/>
          <p:nvPr>
            <p:ph type="title"/>
          </p:nvPr>
        </p:nvSpPr>
        <p:spPr>
          <a:xfrm>
            <a:off x="822900" y="2564950"/>
            <a:ext cx="2393400" cy="60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7" name="Google Shape;557;p14"/>
          <p:cNvSpPr txBox="1"/>
          <p:nvPr>
            <p:ph idx="1" type="subTitle"/>
          </p:nvPr>
        </p:nvSpPr>
        <p:spPr>
          <a:xfrm>
            <a:off x="781500" y="3176650"/>
            <a:ext cx="2476200" cy="71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58" name="Google Shape;558;p14"/>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9" name="Google Shape;559;p14"/>
          <p:cNvSpPr txBox="1"/>
          <p:nvPr>
            <p:ph idx="3" type="title"/>
          </p:nvPr>
        </p:nvSpPr>
        <p:spPr>
          <a:xfrm>
            <a:off x="3375300" y="2564950"/>
            <a:ext cx="2393400" cy="60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0" name="Google Shape;560;p14"/>
          <p:cNvSpPr txBox="1"/>
          <p:nvPr>
            <p:ph idx="4" type="subTitle"/>
          </p:nvPr>
        </p:nvSpPr>
        <p:spPr>
          <a:xfrm>
            <a:off x="3333900" y="3176650"/>
            <a:ext cx="2476200" cy="71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61" name="Google Shape;561;p14"/>
          <p:cNvSpPr txBox="1"/>
          <p:nvPr>
            <p:ph idx="5" type="title"/>
          </p:nvPr>
        </p:nvSpPr>
        <p:spPr>
          <a:xfrm>
            <a:off x="5927700" y="2564950"/>
            <a:ext cx="2393400" cy="60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2" name="Google Shape;562;p14"/>
          <p:cNvSpPr txBox="1"/>
          <p:nvPr>
            <p:ph idx="6" type="subTitle"/>
          </p:nvPr>
        </p:nvSpPr>
        <p:spPr>
          <a:xfrm>
            <a:off x="5886300" y="3176650"/>
            <a:ext cx="2476200" cy="71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563" name="Google Shape;563;p14"/>
          <p:cNvGrpSpPr/>
          <p:nvPr/>
        </p:nvGrpSpPr>
        <p:grpSpPr>
          <a:xfrm rot="5400000">
            <a:off x="121912" y="1433289"/>
            <a:ext cx="646037" cy="180671"/>
            <a:chOff x="3546149" y="1286052"/>
            <a:chExt cx="646037" cy="180671"/>
          </a:xfrm>
        </p:grpSpPr>
        <p:sp>
          <p:nvSpPr>
            <p:cNvPr id="564" name="Google Shape;564;p1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14"/>
          <p:cNvSpPr/>
          <p:nvPr/>
        </p:nvSpPr>
        <p:spPr>
          <a:xfrm rot="7290247">
            <a:off x="7956861" y="4042174"/>
            <a:ext cx="786034" cy="79412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rot="-8100000">
            <a:off x="345368" y="3722217"/>
            <a:ext cx="903615" cy="91291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rot="3240616">
            <a:off x="7368665" y="394552"/>
            <a:ext cx="1104487" cy="111580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607" name="Shape 607"/>
        <p:cNvGrpSpPr/>
        <p:nvPr/>
      </p:nvGrpSpPr>
      <p:grpSpPr>
        <a:xfrm>
          <a:off x="0" y="0"/>
          <a:ext cx="0" cy="0"/>
          <a:chOff x="0" y="0"/>
          <a:chExt cx="0" cy="0"/>
        </a:xfrm>
      </p:grpSpPr>
      <p:pic>
        <p:nvPicPr>
          <p:cNvPr id="608" name="Google Shape;608;p15"/>
          <p:cNvPicPr preferRelativeResize="0"/>
          <p:nvPr/>
        </p:nvPicPr>
        <p:blipFill>
          <a:blip r:embed="rId2">
            <a:alphaModFix/>
          </a:blip>
          <a:stretch>
            <a:fillRect/>
          </a:stretch>
        </p:blipFill>
        <p:spPr>
          <a:xfrm flipH="1">
            <a:off x="5348" y="-8149"/>
            <a:ext cx="9132477" cy="5157324"/>
          </a:xfrm>
          <a:prstGeom prst="rect">
            <a:avLst/>
          </a:prstGeom>
          <a:noFill/>
          <a:ln>
            <a:noFill/>
          </a:ln>
          <a:effectLst>
            <a:outerShdw blurRad="185738" rotWithShape="0" algn="bl" dir="5520000" dist="190500">
              <a:srgbClr val="000000">
                <a:alpha val="87000"/>
              </a:srgbClr>
            </a:outerShdw>
          </a:effectLst>
        </p:spPr>
      </p:pic>
      <p:sp>
        <p:nvSpPr>
          <p:cNvPr id="609" name="Google Shape;609;p15"/>
          <p:cNvSpPr/>
          <p:nvPr/>
        </p:nvSpPr>
        <p:spPr>
          <a:xfrm flipH="1">
            <a:off x="723493"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5"/>
          <p:cNvSpPr txBox="1"/>
          <p:nvPr>
            <p:ph type="title"/>
          </p:nvPr>
        </p:nvSpPr>
        <p:spPr>
          <a:xfrm>
            <a:off x="864575" y="3148475"/>
            <a:ext cx="2393400" cy="63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1" name="Google Shape;611;p15"/>
          <p:cNvSpPr txBox="1"/>
          <p:nvPr>
            <p:ph idx="1" type="subTitle"/>
          </p:nvPr>
        </p:nvSpPr>
        <p:spPr>
          <a:xfrm>
            <a:off x="857700" y="3838300"/>
            <a:ext cx="2476200" cy="36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12" name="Google Shape;612;p15"/>
          <p:cNvSpPr txBox="1"/>
          <p:nvPr>
            <p:ph idx="2" type="title"/>
          </p:nvPr>
        </p:nvSpPr>
        <p:spPr>
          <a:xfrm>
            <a:off x="3340775" y="3148475"/>
            <a:ext cx="2393400" cy="63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3" name="Google Shape;613;p15"/>
          <p:cNvSpPr txBox="1"/>
          <p:nvPr>
            <p:ph idx="3" type="subTitle"/>
          </p:nvPr>
        </p:nvSpPr>
        <p:spPr>
          <a:xfrm>
            <a:off x="3333900" y="3838300"/>
            <a:ext cx="2476200" cy="36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14" name="Google Shape;614;p15"/>
          <p:cNvSpPr txBox="1"/>
          <p:nvPr>
            <p:ph idx="4" type="title"/>
          </p:nvPr>
        </p:nvSpPr>
        <p:spPr>
          <a:xfrm>
            <a:off x="5816975" y="3148475"/>
            <a:ext cx="2393400" cy="63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5" name="Google Shape;615;p15"/>
          <p:cNvSpPr txBox="1"/>
          <p:nvPr>
            <p:ph idx="5" type="subTitle"/>
          </p:nvPr>
        </p:nvSpPr>
        <p:spPr>
          <a:xfrm>
            <a:off x="5810100" y="3838300"/>
            <a:ext cx="2476200" cy="36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16" name="Google Shape;616;p15"/>
          <p:cNvSpPr/>
          <p:nvPr/>
        </p:nvSpPr>
        <p:spPr>
          <a:xfrm rot="-7860711">
            <a:off x="449806" y="4066800"/>
            <a:ext cx="649840" cy="65652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5"/>
          <p:cNvSpPr/>
          <p:nvPr/>
        </p:nvSpPr>
        <p:spPr>
          <a:xfrm rot="3182998">
            <a:off x="7479304" y="297061"/>
            <a:ext cx="1316272" cy="132981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5"/>
          <p:cNvSpPr/>
          <p:nvPr/>
        </p:nvSpPr>
        <p:spPr>
          <a:xfrm rot="8765086">
            <a:off x="7875124" y="4028287"/>
            <a:ext cx="852294" cy="86108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15"/>
          <p:cNvGrpSpPr/>
          <p:nvPr/>
        </p:nvGrpSpPr>
        <p:grpSpPr>
          <a:xfrm rot="5400000">
            <a:off x="134612" y="2481414"/>
            <a:ext cx="646037" cy="180671"/>
            <a:chOff x="3546149" y="1286052"/>
            <a:chExt cx="646037" cy="180671"/>
          </a:xfrm>
        </p:grpSpPr>
        <p:sp>
          <p:nvSpPr>
            <p:cNvPr id="620" name="Google Shape;620;p15"/>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5"/>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5"/>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5"/>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5"/>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5"/>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5"/>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5"/>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5"/>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5"/>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5"/>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5"/>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5"/>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5"/>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5"/>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5"/>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5"/>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5"/>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5"/>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5"/>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5"/>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5"/>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15"/>
          <p:cNvSpPr txBox="1"/>
          <p:nvPr>
            <p:ph idx="6"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1_1">
    <p:spTree>
      <p:nvGrpSpPr>
        <p:cNvPr id="661" name="Shape 661"/>
        <p:cNvGrpSpPr/>
        <p:nvPr/>
      </p:nvGrpSpPr>
      <p:grpSpPr>
        <a:xfrm>
          <a:off x="0" y="0"/>
          <a:ext cx="0" cy="0"/>
          <a:chOff x="0" y="0"/>
          <a:chExt cx="0" cy="0"/>
        </a:xfrm>
      </p:grpSpPr>
      <p:pic>
        <p:nvPicPr>
          <p:cNvPr id="662" name="Google Shape;662;p16"/>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663" name="Google Shape;663;p16"/>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txBox="1"/>
          <p:nvPr>
            <p:ph type="title"/>
          </p:nvPr>
        </p:nvSpPr>
        <p:spPr>
          <a:xfrm>
            <a:off x="873225" y="2050875"/>
            <a:ext cx="2393400" cy="574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5" name="Google Shape;665;p16"/>
          <p:cNvSpPr txBox="1"/>
          <p:nvPr>
            <p:ph idx="1" type="subTitle"/>
          </p:nvPr>
        </p:nvSpPr>
        <p:spPr>
          <a:xfrm>
            <a:off x="873213" y="2630550"/>
            <a:ext cx="4320600" cy="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66" name="Google Shape;666;p16"/>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7" name="Google Shape;667;p16"/>
          <p:cNvSpPr txBox="1"/>
          <p:nvPr>
            <p:ph idx="3" type="title"/>
          </p:nvPr>
        </p:nvSpPr>
        <p:spPr>
          <a:xfrm>
            <a:off x="5877400" y="3105075"/>
            <a:ext cx="2393400" cy="574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8" name="Google Shape;668;p16"/>
          <p:cNvSpPr txBox="1"/>
          <p:nvPr>
            <p:ph idx="4" type="subTitle"/>
          </p:nvPr>
        </p:nvSpPr>
        <p:spPr>
          <a:xfrm>
            <a:off x="3950063" y="3684650"/>
            <a:ext cx="4320600" cy="73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669" name="Google Shape;669;p16"/>
          <p:cNvGrpSpPr/>
          <p:nvPr/>
        </p:nvGrpSpPr>
        <p:grpSpPr>
          <a:xfrm rot="5400000">
            <a:off x="121912" y="1433289"/>
            <a:ext cx="646037" cy="180671"/>
            <a:chOff x="3546149" y="1286052"/>
            <a:chExt cx="646037" cy="180671"/>
          </a:xfrm>
        </p:grpSpPr>
        <p:sp>
          <p:nvSpPr>
            <p:cNvPr id="670" name="Google Shape;670;p16"/>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6"/>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6"/>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6"/>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6"/>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6"/>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6"/>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6"/>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6"/>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6"/>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6"/>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6"/>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6"/>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6"/>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6"/>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6"/>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6"/>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6"/>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6"/>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6"/>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6"/>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6"/>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6"/>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6"/>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6"/>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6"/>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6"/>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6"/>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6"/>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6"/>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6"/>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6"/>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6"/>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6"/>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6"/>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16"/>
          <p:cNvSpPr/>
          <p:nvPr/>
        </p:nvSpPr>
        <p:spPr>
          <a:xfrm rot="-7638640">
            <a:off x="2720296" y="3703168"/>
            <a:ext cx="903618" cy="91291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6"/>
          <p:cNvSpPr/>
          <p:nvPr/>
        </p:nvSpPr>
        <p:spPr>
          <a:xfrm rot="3240652">
            <a:off x="5717993" y="827773"/>
            <a:ext cx="1476430" cy="149157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712" name="Shape 712"/>
        <p:cNvGrpSpPr/>
        <p:nvPr/>
      </p:nvGrpSpPr>
      <p:grpSpPr>
        <a:xfrm>
          <a:off x="0" y="0"/>
          <a:ext cx="0" cy="0"/>
          <a:chOff x="0" y="0"/>
          <a:chExt cx="0" cy="0"/>
        </a:xfrm>
      </p:grpSpPr>
      <p:sp>
        <p:nvSpPr>
          <p:cNvPr id="713" name="Google Shape;713;p17"/>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7"/>
          <p:cNvSpPr txBox="1"/>
          <p:nvPr>
            <p:ph type="title"/>
          </p:nvPr>
        </p:nvSpPr>
        <p:spPr>
          <a:xfrm>
            <a:off x="1627112" y="1817800"/>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5" name="Google Shape;715;p17"/>
          <p:cNvSpPr txBox="1"/>
          <p:nvPr>
            <p:ph idx="1" type="subTitle"/>
          </p:nvPr>
        </p:nvSpPr>
        <p:spPr>
          <a:xfrm>
            <a:off x="1585712" y="2325750"/>
            <a:ext cx="24762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16" name="Google Shape;716;p17"/>
          <p:cNvSpPr txBox="1"/>
          <p:nvPr>
            <p:ph idx="2" type="title"/>
          </p:nvPr>
        </p:nvSpPr>
        <p:spPr>
          <a:xfrm>
            <a:off x="5123488" y="1817800"/>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7" name="Google Shape;717;p17"/>
          <p:cNvSpPr txBox="1"/>
          <p:nvPr>
            <p:ph idx="3" type="subTitle"/>
          </p:nvPr>
        </p:nvSpPr>
        <p:spPr>
          <a:xfrm>
            <a:off x="5082088" y="2325750"/>
            <a:ext cx="24762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18" name="Google Shape;718;p17"/>
          <p:cNvSpPr txBox="1"/>
          <p:nvPr>
            <p:ph idx="4" type="title"/>
          </p:nvPr>
        </p:nvSpPr>
        <p:spPr>
          <a:xfrm>
            <a:off x="1627112" y="3633251"/>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9" name="Google Shape;719;p17"/>
          <p:cNvSpPr txBox="1"/>
          <p:nvPr>
            <p:ph idx="5" type="subTitle"/>
          </p:nvPr>
        </p:nvSpPr>
        <p:spPr>
          <a:xfrm>
            <a:off x="1585712" y="4138325"/>
            <a:ext cx="2476200" cy="4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20" name="Google Shape;720;p17"/>
          <p:cNvSpPr txBox="1"/>
          <p:nvPr>
            <p:ph idx="6" type="title"/>
          </p:nvPr>
        </p:nvSpPr>
        <p:spPr>
          <a:xfrm>
            <a:off x="5123488" y="3635421"/>
            <a:ext cx="2393400" cy="50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1" name="Google Shape;721;p17"/>
          <p:cNvSpPr txBox="1"/>
          <p:nvPr>
            <p:ph idx="7" type="subTitle"/>
          </p:nvPr>
        </p:nvSpPr>
        <p:spPr>
          <a:xfrm>
            <a:off x="5082088" y="4140090"/>
            <a:ext cx="2476200" cy="4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22" name="Google Shape;722;p17"/>
          <p:cNvSpPr txBox="1"/>
          <p:nvPr>
            <p:ph idx="8"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23" name="Google Shape;723;p17"/>
          <p:cNvPicPr preferRelativeResize="0"/>
          <p:nvPr/>
        </p:nvPicPr>
        <p:blipFill>
          <a:blip r:embed="rId2">
            <a:alphaModFix/>
          </a:blip>
          <a:stretch>
            <a:fillRect/>
          </a:stretch>
        </p:blipFill>
        <p:spPr>
          <a:xfrm>
            <a:off x="-6350" y="-11200"/>
            <a:ext cx="9177974" cy="5164224"/>
          </a:xfrm>
          <a:prstGeom prst="rect">
            <a:avLst/>
          </a:prstGeom>
          <a:noFill/>
          <a:ln>
            <a:noFill/>
          </a:ln>
        </p:spPr>
      </p:pic>
      <p:grpSp>
        <p:nvGrpSpPr>
          <p:cNvPr id="724" name="Google Shape;724;p17"/>
          <p:cNvGrpSpPr/>
          <p:nvPr/>
        </p:nvGrpSpPr>
        <p:grpSpPr>
          <a:xfrm rot="5400000">
            <a:off x="8345762" y="2119089"/>
            <a:ext cx="646037" cy="180671"/>
            <a:chOff x="3546149" y="1286052"/>
            <a:chExt cx="646037" cy="180671"/>
          </a:xfrm>
        </p:grpSpPr>
        <p:sp>
          <p:nvSpPr>
            <p:cNvPr id="725" name="Google Shape;725;p1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17"/>
          <p:cNvSpPr/>
          <p:nvPr/>
        </p:nvSpPr>
        <p:spPr>
          <a:xfrm rot="6651768">
            <a:off x="7710225" y="3260380"/>
            <a:ext cx="967480" cy="97750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rot="-6801433">
            <a:off x="585000" y="3024047"/>
            <a:ext cx="904536" cy="91384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rot="4001697">
            <a:off x="7282106" y="714395"/>
            <a:ext cx="775413" cy="78339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_2">
    <p:spTree>
      <p:nvGrpSpPr>
        <p:cNvPr id="768" name="Shape 768"/>
        <p:cNvGrpSpPr/>
        <p:nvPr/>
      </p:nvGrpSpPr>
      <p:grpSpPr>
        <a:xfrm>
          <a:off x="0" y="0"/>
          <a:ext cx="0" cy="0"/>
          <a:chOff x="0" y="0"/>
          <a:chExt cx="0" cy="0"/>
        </a:xfrm>
      </p:grpSpPr>
      <p:pic>
        <p:nvPicPr>
          <p:cNvPr id="769" name="Google Shape;769;p18"/>
          <p:cNvPicPr preferRelativeResize="0"/>
          <p:nvPr/>
        </p:nvPicPr>
        <p:blipFill>
          <a:blip r:embed="rId2">
            <a:alphaModFix/>
          </a:blip>
          <a:stretch>
            <a:fillRect/>
          </a:stretch>
        </p:blipFill>
        <p:spPr>
          <a:xfrm>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770" name="Google Shape;770;p18"/>
          <p:cNvSpPr/>
          <p:nvPr/>
        </p:nvSpPr>
        <p:spPr>
          <a:xfrm flipH="1">
            <a:off x="723493"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8"/>
          <p:cNvSpPr txBox="1"/>
          <p:nvPr>
            <p:ph type="title"/>
          </p:nvPr>
        </p:nvSpPr>
        <p:spPr>
          <a:xfrm>
            <a:off x="1507461" y="1625150"/>
            <a:ext cx="2135400" cy="49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2" name="Google Shape;772;p18"/>
          <p:cNvSpPr txBox="1"/>
          <p:nvPr>
            <p:ph idx="1" type="subTitle"/>
          </p:nvPr>
        </p:nvSpPr>
        <p:spPr>
          <a:xfrm>
            <a:off x="1433588" y="2128900"/>
            <a:ext cx="2209200" cy="46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3" name="Google Shape;773;p18"/>
          <p:cNvSpPr txBox="1"/>
          <p:nvPr>
            <p:ph idx="2" type="title"/>
          </p:nvPr>
        </p:nvSpPr>
        <p:spPr>
          <a:xfrm>
            <a:off x="5501212" y="1625150"/>
            <a:ext cx="2135400" cy="498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4" name="Google Shape;774;p18"/>
          <p:cNvSpPr txBox="1"/>
          <p:nvPr>
            <p:ph idx="3" type="subTitle"/>
          </p:nvPr>
        </p:nvSpPr>
        <p:spPr>
          <a:xfrm>
            <a:off x="5501212" y="2128902"/>
            <a:ext cx="2209200" cy="46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5" name="Google Shape;775;p18"/>
          <p:cNvSpPr txBox="1"/>
          <p:nvPr>
            <p:ph idx="4" type="title"/>
          </p:nvPr>
        </p:nvSpPr>
        <p:spPr>
          <a:xfrm>
            <a:off x="1507461" y="3097676"/>
            <a:ext cx="2135400" cy="49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6" name="Google Shape;776;p18"/>
          <p:cNvSpPr txBox="1"/>
          <p:nvPr>
            <p:ph idx="5" type="subTitle"/>
          </p:nvPr>
        </p:nvSpPr>
        <p:spPr>
          <a:xfrm>
            <a:off x="1433588" y="3598575"/>
            <a:ext cx="2209200" cy="465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7" name="Google Shape;777;p18"/>
          <p:cNvSpPr txBox="1"/>
          <p:nvPr>
            <p:ph idx="6" type="title"/>
          </p:nvPr>
        </p:nvSpPr>
        <p:spPr>
          <a:xfrm>
            <a:off x="5501212" y="3099835"/>
            <a:ext cx="2135400" cy="498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8" name="Google Shape;778;p18"/>
          <p:cNvSpPr txBox="1"/>
          <p:nvPr>
            <p:ph idx="7" type="subTitle"/>
          </p:nvPr>
        </p:nvSpPr>
        <p:spPr>
          <a:xfrm>
            <a:off x="5501212" y="3600348"/>
            <a:ext cx="2209200" cy="46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9" name="Google Shape;779;p18"/>
          <p:cNvSpPr txBox="1"/>
          <p:nvPr>
            <p:ph idx="8"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0" name="Google Shape;780;p18"/>
          <p:cNvSpPr/>
          <p:nvPr/>
        </p:nvSpPr>
        <p:spPr>
          <a:xfrm rot="7437111">
            <a:off x="7799713" y="3833028"/>
            <a:ext cx="822478" cy="8310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8"/>
          <p:cNvSpPr/>
          <p:nvPr/>
        </p:nvSpPr>
        <p:spPr>
          <a:xfrm rot="-3080728">
            <a:off x="599178" y="1368976"/>
            <a:ext cx="1000659" cy="101095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p:nvPr/>
        </p:nvSpPr>
        <p:spPr>
          <a:xfrm rot="3182998">
            <a:off x="7269754" y="538361"/>
            <a:ext cx="1316272" cy="132981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8"/>
          <p:cNvSpPr/>
          <p:nvPr/>
        </p:nvSpPr>
        <p:spPr>
          <a:xfrm rot="-7928851">
            <a:off x="1017117" y="3963776"/>
            <a:ext cx="706262" cy="71358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_1">
    <p:spTree>
      <p:nvGrpSpPr>
        <p:cNvPr id="784" name="Shape 784"/>
        <p:cNvGrpSpPr/>
        <p:nvPr/>
      </p:nvGrpSpPr>
      <p:grpSpPr>
        <a:xfrm>
          <a:off x="0" y="0"/>
          <a:ext cx="0" cy="0"/>
          <a:chOff x="0" y="0"/>
          <a:chExt cx="0" cy="0"/>
        </a:xfrm>
      </p:grpSpPr>
      <p:pic>
        <p:nvPicPr>
          <p:cNvPr id="785" name="Google Shape;785;p19"/>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786" name="Google Shape;786;p19"/>
          <p:cNvSpPr/>
          <p:nvPr/>
        </p:nvSpPr>
        <p:spPr>
          <a:xfrm>
            <a:off x="717425"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txBox="1"/>
          <p:nvPr>
            <p:ph type="title"/>
          </p:nvPr>
        </p:nvSpPr>
        <p:spPr>
          <a:xfrm>
            <a:off x="831402" y="1759425"/>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9" name="Google Shape;789;p19"/>
          <p:cNvSpPr txBox="1"/>
          <p:nvPr>
            <p:ph idx="1" type="subTitle"/>
          </p:nvPr>
        </p:nvSpPr>
        <p:spPr>
          <a:xfrm>
            <a:off x="932052" y="2301950"/>
            <a:ext cx="21921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0" name="Google Shape;790;p19"/>
          <p:cNvSpPr txBox="1"/>
          <p:nvPr>
            <p:ph idx="2" type="title"/>
          </p:nvPr>
        </p:nvSpPr>
        <p:spPr>
          <a:xfrm>
            <a:off x="3375300" y="1759425"/>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1" name="Google Shape;791;p19"/>
          <p:cNvSpPr txBox="1"/>
          <p:nvPr>
            <p:ph idx="3" type="subTitle"/>
          </p:nvPr>
        </p:nvSpPr>
        <p:spPr>
          <a:xfrm>
            <a:off x="3475950" y="2301950"/>
            <a:ext cx="21921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2" name="Google Shape;792;p19"/>
          <p:cNvSpPr txBox="1"/>
          <p:nvPr>
            <p:ph idx="4" type="title"/>
          </p:nvPr>
        </p:nvSpPr>
        <p:spPr>
          <a:xfrm>
            <a:off x="831402" y="3646873"/>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3" name="Google Shape;793;p19"/>
          <p:cNvSpPr txBox="1"/>
          <p:nvPr>
            <p:ph idx="5" type="subTitle"/>
          </p:nvPr>
        </p:nvSpPr>
        <p:spPr>
          <a:xfrm>
            <a:off x="932052" y="4185800"/>
            <a:ext cx="2192100" cy="4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4" name="Google Shape;794;p19"/>
          <p:cNvSpPr txBox="1"/>
          <p:nvPr>
            <p:ph idx="6" type="title"/>
          </p:nvPr>
        </p:nvSpPr>
        <p:spPr>
          <a:xfrm>
            <a:off x="3375300" y="3646873"/>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5" name="Google Shape;795;p19"/>
          <p:cNvSpPr txBox="1"/>
          <p:nvPr>
            <p:ph idx="7" type="subTitle"/>
          </p:nvPr>
        </p:nvSpPr>
        <p:spPr>
          <a:xfrm>
            <a:off x="3475950" y="4185800"/>
            <a:ext cx="2192100" cy="4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6" name="Google Shape;796;p19"/>
          <p:cNvSpPr txBox="1"/>
          <p:nvPr>
            <p:ph idx="8" type="title"/>
          </p:nvPr>
        </p:nvSpPr>
        <p:spPr>
          <a:xfrm>
            <a:off x="5919198" y="1759425"/>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7" name="Google Shape;797;p19"/>
          <p:cNvSpPr txBox="1"/>
          <p:nvPr>
            <p:ph idx="9" type="subTitle"/>
          </p:nvPr>
        </p:nvSpPr>
        <p:spPr>
          <a:xfrm>
            <a:off x="6019848" y="2301950"/>
            <a:ext cx="21921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8" name="Google Shape;798;p19"/>
          <p:cNvSpPr txBox="1"/>
          <p:nvPr>
            <p:ph idx="13" type="title"/>
          </p:nvPr>
        </p:nvSpPr>
        <p:spPr>
          <a:xfrm>
            <a:off x="5919198" y="3646873"/>
            <a:ext cx="2393400" cy="5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9" name="Google Shape;799;p19"/>
          <p:cNvSpPr txBox="1"/>
          <p:nvPr>
            <p:ph idx="14" type="subTitle"/>
          </p:nvPr>
        </p:nvSpPr>
        <p:spPr>
          <a:xfrm>
            <a:off x="6019848" y="4185800"/>
            <a:ext cx="2192100" cy="4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800" name="Google Shape;800;p19"/>
          <p:cNvGrpSpPr/>
          <p:nvPr/>
        </p:nvGrpSpPr>
        <p:grpSpPr>
          <a:xfrm rot="5400000">
            <a:off x="8272687" y="2034764"/>
            <a:ext cx="646037" cy="180671"/>
            <a:chOff x="3546149" y="1286052"/>
            <a:chExt cx="646037" cy="180671"/>
          </a:xfrm>
        </p:grpSpPr>
        <p:sp>
          <p:nvSpPr>
            <p:cNvPr id="801" name="Google Shape;801;p19"/>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9"/>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9"/>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9"/>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9"/>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9"/>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9"/>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9"/>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9"/>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9"/>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9"/>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9"/>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9"/>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9"/>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9"/>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9"/>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9"/>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9"/>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9"/>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9"/>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9"/>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9"/>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9"/>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9"/>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9"/>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9"/>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9"/>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9"/>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9"/>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9"/>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9"/>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9"/>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9"/>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9"/>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9"/>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9"/>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9"/>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9"/>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9"/>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9"/>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19"/>
          <p:cNvSpPr/>
          <p:nvPr/>
        </p:nvSpPr>
        <p:spPr>
          <a:xfrm rot="3641546">
            <a:off x="7793526" y="418796"/>
            <a:ext cx="874778" cy="88377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9"/>
          <p:cNvSpPr/>
          <p:nvPr/>
        </p:nvSpPr>
        <p:spPr>
          <a:xfrm rot="-6269364">
            <a:off x="334672" y="3080002"/>
            <a:ext cx="765509" cy="7733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9"/>
          <p:cNvSpPr/>
          <p:nvPr/>
        </p:nvSpPr>
        <p:spPr>
          <a:xfrm rot="6790043">
            <a:off x="8150183" y="3002889"/>
            <a:ext cx="639010" cy="6455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9"/>
          <p:cNvSpPr txBox="1"/>
          <p:nvPr>
            <p:ph idx="15"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8">
    <p:spTree>
      <p:nvGrpSpPr>
        <p:cNvPr id="845" name="Shape 845"/>
        <p:cNvGrpSpPr/>
        <p:nvPr/>
      </p:nvGrpSpPr>
      <p:grpSpPr>
        <a:xfrm>
          <a:off x="0" y="0"/>
          <a:ext cx="0" cy="0"/>
          <a:chOff x="0" y="0"/>
          <a:chExt cx="0" cy="0"/>
        </a:xfrm>
      </p:grpSpPr>
      <p:sp>
        <p:nvSpPr>
          <p:cNvPr id="846" name="Google Shape;846;p20"/>
          <p:cNvSpPr txBox="1"/>
          <p:nvPr>
            <p:ph type="title"/>
          </p:nvPr>
        </p:nvSpPr>
        <p:spPr>
          <a:xfrm>
            <a:off x="717450" y="1931900"/>
            <a:ext cx="7709100" cy="118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b="1" sz="6800">
                <a:solidFill>
                  <a:schemeClr val="accent1"/>
                </a:solidFill>
                <a:latin typeface="Roboto"/>
                <a:ea typeface="Roboto"/>
                <a:cs typeface="Roboto"/>
                <a:sym typeface="Roboto"/>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pic>
        <p:nvPicPr>
          <p:cNvPr id="847" name="Google Shape;847;p20"/>
          <p:cNvPicPr preferRelativeResize="0"/>
          <p:nvPr/>
        </p:nvPicPr>
        <p:blipFill>
          <a:blip r:embed="rId2">
            <a:alphaModFix/>
          </a:blip>
          <a:stretch>
            <a:fillRect/>
          </a:stretch>
        </p:blipFill>
        <p:spPr>
          <a:xfrm>
            <a:off x="-6350" y="-11200"/>
            <a:ext cx="9177974" cy="5164224"/>
          </a:xfrm>
          <a:prstGeom prst="rect">
            <a:avLst/>
          </a:prstGeom>
          <a:noFill/>
          <a:ln>
            <a:noFill/>
          </a:ln>
        </p:spPr>
      </p:pic>
      <p:grpSp>
        <p:nvGrpSpPr>
          <p:cNvPr id="848" name="Google Shape;848;p20"/>
          <p:cNvGrpSpPr/>
          <p:nvPr/>
        </p:nvGrpSpPr>
        <p:grpSpPr>
          <a:xfrm>
            <a:off x="7609533" y="3257897"/>
            <a:ext cx="646037" cy="180671"/>
            <a:chOff x="3546149" y="1286052"/>
            <a:chExt cx="646037" cy="180671"/>
          </a:xfrm>
        </p:grpSpPr>
        <p:sp>
          <p:nvSpPr>
            <p:cNvPr id="849" name="Google Shape;849;p2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20"/>
          <p:cNvSpPr/>
          <p:nvPr/>
        </p:nvSpPr>
        <p:spPr>
          <a:xfrm rot="2700000">
            <a:off x="5787914" y="357791"/>
            <a:ext cx="1591871" cy="16082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rot="-2980385">
            <a:off x="1535731" y="775399"/>
            <a:ext cx="905637" cy="91495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rot="-9510435">
            <a:off x="2885244" y="3508345"/>
            <a:ext cx="1383378" cy="139767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pic>
        <p:nvPicPr>
          <p:cNvPr id="59" name="Google Shape;59;p3"/>
          <p:cNvPicPr preferRelativeResize="0"/>
          <p:nvPr/>
        </p:nvPicPr>
        <p:blipFill>
          <a:blip r:embed="rId2">
            <a:alphaModFix/>
          </a:blip>
          <a:stretch>
            <a:fillRect/>
          </a:stretch>
        </p:blipFill>
        <p:spPr>
          <a:xfrm>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60" name="Google Shape;60;p3"/>
          <p:cNvSpPr/>
          <p:nvPr/>
        </p:nvSpPr>
        <p:spPr>
          <a:xfrm flipH="1" rot="10800000">
            <a:off x="2227836" y="938780"/>
            <a:ext cx="4688328" cy="3265719"/>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txBox="1"/>
          <p:nvPr>
            <p:ph type="title"/>
          </p:nvPr>
        </p:nvSpPr>
        <p:spPr>
          <a:xfrm>
            <a:off x="2324250" y="2663510"/>
            <a:ext cx="44955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2" name="Google Shape;62;p3"/>
          <p:cNvSpPr txBox="1"/>
          <p:nvPr>
            <p:ph hasCustomPrompt="1" idx="2" type="title"/>
          </p:nvPr>
        </p:nvSpPr>
        <p:spPr>
          <a:xfrm>
            <a:off x="2569050" y="970910"/>
            <a:ext cx="4005900" cy="153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 name="Google Shape;63;p3"/>
          <p:cNvSpPr txBox="1"/>
          <p:nvPr>
            <p:ph idx="1" type="subTitle"/>
          </p:nvPr>
        </p:nvSpPr>
        <p:spPr>
          <a:xfrm>
            <a:off x="1983000" y="3505310"/>
            <a:ext cx="5178000" cy="278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4" name="Google Shape;64;p3"/>
          <p:cNvSpPr/>
          <p:nvPr/>
        </p:nvSpPr>
        <p:spPr>
          <a:xfrm flipH="1" rot="10800000">
            <a:off x="-27625" y="-25901"/>
            <a:ext cx="2252150" cy="5187237"/>
          </a:xfrm>
          <a:custGeom>
            <a:rect b="b" l="l" r="r" t="t"/>
            <a:pathLst>
              <a:path extrusionOk="0" h="206293" w="90086">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sp>
        <p:nvSpPr>
          <p:cNvPr id="65" name="Google Shape;65;p3"/>
          <p:cNvSpPr/>
          <p:nvPr/>
        </p:nvSpPr>
        <p:spPr>
          <a:xfrm rot="10800000">
            <a:off x="6912600" y="-25787"/>
            <a:ext cx="2252150" cy="5187237"/>
          </a:xfrm>
          <a:custGeom>
            <a:rect b="b" l="l" r="r" t="t"/>
            <a:pathLst>
              <a:path extrusionOk="0" h="206293" w="90086">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grpSp>
        <p:nvGrpSpPr>
          <p:cNvPr id="66" name="Google Shape;66;p3"/>
          <p:cNvGrpSpPr/>
          <p:nvPr/>
        </p:nvGrpSpPr>
        <p:grpSpPr>
          <a:xfrm>
            <a:off x="2231083" y="516797"/>
            <a:ext cx="646037" cy="180671"/>
            <a:chOff x="3546149" y="1286052"/>
            <a:chExt cx="646037" cy="180671"/>
          </a:xfrm>
        </p:grpSpPr>
        <p:sp>
          <p:nvSpPr>
            <p:cNvPr id="67" name="Google Shape;67;p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p:nvPr/>
        </p:nvSpPr>
        <p:spPr>
          <a:xfrm rot="2700000">
            <a:off x="5760309" y="852130"/>
            <a:ext cx="1156882" cy="116878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4193300">
            <a:off x="2171991" y="1402754"/>
            <a:ext cx="905663" cy="91497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0800000">
            <a:off x="4175389" y="3992467"/>
            <a:ext cx="793223" cy="80145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3"/>
          <p:cNvGrpSpPr/>
          <p:nvPr/>
        </p:nvGrpSpPr>
        <p:grpSpPr>
          <a:xfrm>
            <a:off x="6263110" y="4439042"/>
            <a:ext cx="646037" cy="180671"/>
            <a:chOff x="3546149" y="1286052"/>
            <a:chExt cx="646037" cy="180671"/>
          </a:xfrm>
        </p:grpSpPr>
        <p:sp>
          <p:nvSpPr>
            <p:cNvPr id="111" name="Google Shape;111;p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7">
    <p:spTree>
      <p:nvGrpSpPr>
        <p:cNvPr id="892" name="Shape 892"/>
        <p:cNvGrpSpPr/>
        <p:nvPr/>
      </p:nvGrpSpPr>
      <p:grpSpPr>
        <a:xfrm>
          <a:off x="0" y="0"/>
          <a:ext cx="0" cy="0"/>
          <a:chOff x="0" y="0"/>
          <a:chExt cx="0" cy="0"/>
        </a:xfrm>
      </p:grpSpPr>
      <p:pic>
        <p:nvPicPr>
          <p:cNvPr id="893" name="Google Shape;893;p21"/>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894" name="Google Shape;894;p21"/>
          <p:cNvSpPr/>
          <p:nvPr/>
        </p:nvSpPr>
        <p:spPr>
          <a:xfrm>
            <a:off x="717425" y="1160752"/>
            <a:ext cx="7709155" cy="3444809"/>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1"/>
          <p:cNvSpPr txBox="1"/>
          <p:nvPr>
            <p:ph type="title"/>
          </p:nvPr>
        </p:nvSpPr>
        <p:spPr>
          <a:xfrm>
            <a:off x="941600" y="2663510"/>
            <a:ext cx="4495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6" name="Google Shape;896;p21"/>
          <p:cNvSpPr txBox="1"/>
          <p:nvPr>
            <p:ph hasCustomPrompt="1" idx="2" type="title"/>
          </p:nvPr>
        </p:nvSpPr>
        <p:spPr>
          <a:xfrm>
            <a:off x="941600" y="970910"/>
            <a:ext cx="4005900" cy="15306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7" name="Google Shape;897;p21"/>
          <p:cNvSpPr txBox="1"/>
          <p:nvPr>
            <p:ph idx="1" type="subTitle"/>
          </p:nvPr>
        </p:nvSpPr>
        <p:spPr>
          <a:xfrm>
            <a:off x="941600" y="3505310"/>
            <a:ext cx="5178000" cy="27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98" name="Google Shape;898;p21"/>
          <p:cNvSpPr/>
          <p:nvPr/>
        </p:nvSpPr>
        <p:spPr>
          <a:xfrm flipH="1">
            <a:off x="5570950" y="-10512"/>
            <a:ext cx="3598450" cy="5164525"/>
          </a:xfrm>
          <a:custGeom>
            <a:rect b="b" l="l" r="r" t="t"/>
            <a:pathLst>
              <a:path extrusionOk="0" h="206581" w="143938">
                <a:moveTo>
                  <a:pt x="76876" y="206581"/>
                </a:moveTo>
                <a:lnTo>
                  <a:pt x="143938" y="0"/>
                </a:lnTo>
                <a:lnTo>
                  <a:pt x="0" y="276"/>
                </a:lnTo>
                <a:lnTo>
                  <a:pt x="623" y="206569"/>
                </a:lnTo>
                <a:close/>
              </a:path>
            </a:pathLst>
          </a:custGeom>
          <a:gradFill>
            <a:gsLst>
              <a:gs pos="0">
                <a:schemeClr val="accent1"/>
              </a:gs>
              <a:gs pos="100000">
                <a:schemeClr val="lt2"/>
              </a:gs>
            </a:gsLst>
            <a:lin ang="8100019" scaled="0"/>
          </a:gradFill>
          <a:ln>
            <a:noFill/>
          </a:ln>
        </p:spPr>
      </p:sp>
      <p:grpSp>
        <p:nvGrpSpPr>
          <p:cNvPr id="899" name="Google Shape;899;p21"/>
          <p:cNvGrpSpPr/>
          <p:nvPr/>
        </p:nvGrpSpPr>
        <p:grpSpPr>
          <a:xfrm rot="5400000">
            <a:off x="141562" y="1551364"/>
            <a:ext cx="646037" cy="180671"/>
            <a:chOff x="3546149" y="1286052"/>
            <a:chExt cx="646037" cy="180671"/>
          </a:xfrm>
        </p:grpSpPr>
        <p:sp>
          <p:nvSpPr>
            <p:cNvPr id="900" name="Google Shape;900;p21"/>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1"/>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1"/>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1"/>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1"/>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1"/>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1"/>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1"/>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1"/>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1"/>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1"/>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1"/>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1"/>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1"/>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1"/>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1"/>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1"/>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1"/>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1"/>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1"/>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1"/>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1"/>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1"/>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1"/>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21"/>
          <p:cNvSpPr/>
          <p:nvPr/>
        </p:nvSpPr>
        <p:spPr>
          <a:xfrm rot="-8666378">
            <a:off x="491333" y="3782083"/>
            <a:ext cx="583847" cy="58991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1"/>
          <p:cNvSpPr/>
          <p:nvPr/>
        </p:nvSpPr>
        <p:spPr>
          <a:xfrm rot="8716963">
            <a:off x="5195603" y="3843546"/>
            <a:ext cx="904553" cy="91385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1"/>
          <p:cNvSpPr/>
          <p:nvPr/>
        </p:nvSpPr>
        <p:spPr>
          <a:xfrm rot="3288779">
            <a:off x="3671371" y="819254"/>
            <a:ext cx="1226638" cy="123919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7_1">
    <p:spTree>
      <p:nvGrpSpPr>
        <p:cNvPr id="943" name="Shape 943"/>
        <p:cNvGrpSpPr/>
        <p:nvPr/>
      </p:nvGrpSpPr>
      <p:grpSpPr>
        <a:xfrm>
          <a:off x="0" y="0"/>
          <a:ext cx="0" cy="0"/>
          <a:chOff x="0" y="0"/>
          <a:chExt cx="0" cy="0"/>
        </a:xfrm>
      </p:grpSpPr>
      <p:pic>
        <p:nvPicPr>
          <p:cNvPr id="944" name="Google Shape;944;p2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945" name="Google Shape;945;p22"/>
          <p:cNvSpPr/>
          <p:nvPr/>
        </p:nvSpPr>
        <p:spPr>
          <a:xfrm>
            <a:off x="717425" y="1160752"/>
            <a:ext cx="7709155" cy="3444809"/>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2"/>
          <p:cNvSpPr txBox="1"/>
          <p:nvPr>
            <p:ph type="title"/>
          </p:nvPr>
        </p:nvSpPr>
        <p:spPr>
          <a:xfrm>
            <a:off x="3706900" y="2663510"/>
            <a:ext cx="44955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7" name="Google Shape;947;p22"/>
          <p:cNvSpPr txBox="1"/>
          <p:nvPr>
            <p:ph hasCustomPrompt="1" idx="2" type="title"/>
          </p:nvPr>
        </p:nvSpPr>
        <p:spPr>
          <a:xfrm>
            <a:off x="4196500" y="970910"/>
            <a:ext cx="4005900" cy="1530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48" name="Google Shape;948;p22"/>
          <p:cNvSpPr txBox="1"/>
          <p:nvPr>
            <p:ph idx="1" type="subTitle"/>
          </p:nvPr>
        </p:nvSpPr>
        <p:spPr>
          <a:xfrm>
            <a:off x="3024400" y="3505310"/>
            <a:ext cx="5178000" cy="27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49" name="Google Shape;949;p22"/>
          <p:cNvSpPr/>
          <p:nvPr/>
        </p:nvSpPr>
        <p:spPr>
          <a:xfrm>
            <a:off x="-32625" y="-10450"/>
            <a:ext cx="3598450" cy="5164525"/>
          </a:xfrm>
          <a:custGeom>
            <a:rect b="b" l="l" r="r" t="t"/>
            <a:pathLst>
              <a:path extrusionOk="0" h="206581" w="143938">
                <a:moveTo>
                  <a:pt x="76876" y="206581"/>
                </a:moveTo>
                <a:lnTo>
                  <a:pt x="143938" y="0"/>
                </a:lnTo>
                <a:lnTo>
                  <a:pt x="0" y="276"/>
                </a:lnTo>
                <a:lnTo>
                  <a:pt x="623" y="206569"/>
                </a:lnTo>
                <a:close/>
              </a:path>
            </a:pathLst>
          </a:custGeom>
          <a:gradFill>
            <a:gsLst>
              <a:gs pos="0">
                <a:schemeClr val="accent1"/>
              </a:gs>
              <a:gs pos="100000">
                <a:schemeClr val="lt2"/>
              </a:gs>
            </a:gsLst>
            <a:lin ang="8100019" scaled="0"/>
          </a:gradFill>
          <a:ln>
            <a:noFill/>
          </a:ln>
        </p:spPr>
      </p:sp>
      <p:sp>
        <p:nvSpPr>
          <p:cNvPr id="950" name="Google Shape;950;p22"/>
          <p:cNvSpPr/>
          <p:nvPr/>
        </p:nvSpPr>
        <p:spPr>
          <a:xfrm rot="-7295200">
            <a:off x="3002486" y="3622095"/>
            <a:ext cx="822431" cy="8309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2"/>
          <p:cNvSpPr/>
          <p:nvPr/>
        </p:nvSpPr>
        <p:spPr>
          <a:xfrm rot="9350822">
            <a:off x="6498481" y="4087344"/>
            <a:ext cx="661196" cy="66806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2"/>
          <p:cNvSpPr/>
          <p:nvPr/>
        </p:nvSpPr>
        <p:spPr>
          <a:xfrm rot="-2374847">
            <a:off x="4220592" y="830067"/>
            <a:ext cx="1420245" cy="14348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 name="Google Shape;953;p22"/>
          <p:cNvGrpSpPr/>
          <p:nvPr/>
        </p:nvGrpSpPr>
        <p:grpSpPr>
          <a:xfrm rot="5400000">
            <a:off x="8315249" y="3311781"/>
            <a:ext cx="646037" cy="180671"/>
            <a:chOff x="3546149" y="1286052"/>
            <a:chExt cx="646037" cy="180671"/>
          </a:xfrm>
        </p:grpSpPr>
        <p:sp>
          <p:nvSpPr>
            <p:cNvPr id="954" name="Google Shape;954;p22"/>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2"/>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2"/>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2"/>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2"/>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2"/>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2"/>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2"/>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2"/>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2"/>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2"/>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2"/>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2"/>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2"/>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2"/>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2"/>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2"/>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2"/>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2"/>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2"/>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2"/>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2"/>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2"/>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2"/>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2"/>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2"/>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2"/>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2"/>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2"/>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2"/>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2"/>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2"/>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7_1_1">
    <p:spTree>
      <p:nvGrpSpPr>
        <p:cNvPr id="994" name="Shape 994"/>
        <p:cNvGrpSpPr/>
        <p:nvPr/>
      </p:nvGrpSpPr>
      <p:grpSpPr>
        <a:xfrm>
          <a:off x="0" y="0"/>
          <a:ext cx="0" cy="0"/>
          <a:chOff x="0" y="0"/>
          <a:chExt cx="0" cy="0"/>
        </a:xfrm>
      </p:grpSpPr>
      <p:pic>
        <p:nvPicPr>
          <p:cNvPr id="995" name="Google Shape;995;p23"/>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996" name="Google Shape;996;p23"/>
          <p:cNvSpPr/>
          <p:nvPr/>
        </p:nvSpPr>
        <p:spPr>
          <a:xfrm flipH="1">
            <a:off x="738693"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29200" y="-27650"/>
            <a:ext cx="9201600" cy="1322912"/>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998" name="Google Shape;998;p23"/>
          <p:cNvSpPr/>
          <p:nvPr/>
        </p:nvSpPr>
        <p:spPr>
          <a:xfrm rot="10800000">
            <a:off x="-28800" y="3846000"/>
            <a:ext cx="9201600" cy="1322912"/>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999" name="Google Shape;999;p23"/>
          <p:cNvSpPr txBox="1"/>
          <p:nvPr>
            <p:ph type="title"/>
          </p:nvPr>
        </p:nvSpPr>
        <p:spPr>
          <a:xfrm>
            <a:off x="3587263" y="2322950"/>
            <a:ext cx="4049100" cy="718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00" name="Google Shape;1000;p23"/>
          <p:cNvSpPr txBox="1"/>
          <p:nvPr>
            <p:ph hasCustomPrompt="1" idx="2" type="title"/>
          </p:nvPr>
        </p:nvSpPr>
        <p:spPr>
          <a:xfrm>
            <a:off x="1458975" y="1707500"/>
            <a:ext cx="2128200" cy="153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1" name="Google Shape;1001;p23"/>
          <p:cNvSpPr txBox="1"/>
          <p:nvPr>
            <p:ph idx="1" type="subTitle"/>
          </p:nvPr>
        </p:nvSpPr>
        <p:spPr>
          <a:xfrm>
            <a:off x="3587263" y="3041750"/>
            <a:ext cx="4663800" cy="27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002" name="Google Shape;1002;p23"/>
          <p:cNvGrpSpPr/>
          <p:nvPr/>
        </p:nvGrpSpPr>
        <p:grpSpPr>
          <a:xfrm rot="10800000">
            <a:off x="6990337" y="3492889"/>
            <a:ext cx="646037" cy="180671"/>
            <a:chOff x="3546149" y="1286052"/>
            <a:chExt cx="646037" cy="180671"/>
          </a:xfrm>
        </p:grpSpPr>
        <p:sp>
          <p:nvSpPr>
            <p:cNvPr id="1003" name="Google Shape;1003;p2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 name="Google Shape;1043;p23"/>
          <p:cNvSpPr/>
          <p:nvPr/>
        </p:nvSpPr>
        <p:spPr>
          <a:xfrm rot="-8801134">
            <a:off x="992194" y="3349039"/>
            <a:ext cx="822405" cy="83090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3"/>
          <p:cNvSpPr/>
          <p:nvPr/>
        </p:nvSpPr>
        <p:spPr>
          <a:xfrm rot="-3593846">
            <a:off x="478874" y="1418051"/>
            <a:ext cx="1000725" cy="101101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3"/>
          <p:cNvSpPr/>
          <p:nvPr/>
        </p:nvSpPr>
        <p:spPr>
          <a:xfrm rot="2700000">
            <a:off x="6888346" y="1001340"/>
            <a:ext cx="1420250" cy="143486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5">
    <p:spTree>
      <p:nvGrpSpPr>
        <p:cNvPr id="1046" name="Shape 1046"/>
        <p:cNvGrpSpPr/>
        <p:nvPr/>
      </p:nvGrpSpPr>
      <p:grpSpPr>
        <a:xfrm>
          <a:off x="0" y="0"/>
          <a:ext cx="0" cy="0"/>
          <a:chOff x="0" y="0"/>
          <a:chExt cx="0" cy="0"/>
        </a:xfrm>
      </p:grpSpPr>
      <p:pic>
        <p:nvPicPr>
          <p:cNvPr id="1047" name="Google Shape;1047;p24"/>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048" name="Google Shape;1048;p24"/>
          <p:cNvSpPr/>
          <p:nvPr/>
        </p:nvSpPr>
        <p:spPr>
          <a:xfrm rot="10800000">
            <a:off x="927075" y="771541"/>
            <a:ext cx="7289849" cy="360043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4"/>
          <p:cNvSpPr txBox="1"/>
          <p:nvPr>
            <p:ph hasCustomPrompt="1" type="title"/>
          </p:nvPr>
        </p:nvSpPr>
        <p:spPr>
          <a:xfrm>
            <a:off x="612300" y="1001175"/>
            <a:ext cx="2237100" cy="80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39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50" name="Google Shape;1050;p24"/>
          <p:cNvSpPr txBox="1"/>
          <p:nvPr>
            <p:ph idx="1" type="subTitle"/>
          </p:nvPr>
        </p:nvSpPr>
        <p:spPr>
          <a:xfrm>
            <a:off x="620475" y="1822925"/>
            <a:ext cx="2235300" cy="392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p:txBody>
      </p:sp>
      <p:sp>
        <p:nvSpPr>
          <p:cNvPr id="1051" name="Google Shape;1051;p24"/>
          <p:cNvSpPr txBox="1"/>
          <p:nvPr>
            <p:ph hasCustomPrompt="1" idx="2" type="title"/>
          </p:nvPr>
        </p:nvSpPr>
        <p:spPr>
          <a:xfrm>
            <a:off x="3450263" y="1842200"/>
            <a:ext cx="2237100" cy="80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39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52" name="Google Shape;1052;p24"/>
          <p:cNvSpPr txBox="1"/>
          <p:nvPr>
            <p:ph idx="3" type="subTitle"/>
          </p:nvPr>
        </p:nvSpPr>
        <p:spPr>
          <a:xfrm>
            <a:off x="3458450" y="2664050"/>
            <a:ext cx="2235300" cy="3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53" name="Google Shape;1053;p24"/>
          <p:cNvSpPr txBox="1"/>
          <p:nvPr>
            <p:ph hasCustomPrompt="1" idx="4" type="title"/>
          </p:nvPr>
        </p:nvSpPr>
        <p:spPr>
          <a:xfrm>
            <a:off x="6288225" y="2683225"/>
            <a:ext cx="2237100" cy="80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39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54" name="Google Shape;1054;p24"/>
          <p:cNvSpPr txBox="1"/>
          <p:nvPr>
            <p:ph idx="5" type="subTitle"/>
          </p:nvPr>
        </p:nvSpPr>
        <p:spPr>
          <a:xfrm>
            <a:off x="6296400" y="3505175"/>
            <a:ext cx="2235300" cy="3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grpSp>
        <p:nvGrpSpPr>
          <p:cNvPr id="1055" name="Google Shape;1055;p24"/>
          <p:cNvGrpSpPr/>
          <p:nvPr/>
        </p:nvGrpSpPr>
        <p:grpSpPr>
          <a:xfrm rot="5400000">
            <a:off x="8315249" y="887189"/>
            <a:ext cx="646037" cy="180671"/>
            <a:chOff x="3546149" y="1286052"/>
            <a:chExt cx="646037" cy="180671"/>
          </a:xfrm>
        </p:grpSpPr>
        <p:sp>
          <p:nvSpPr>
            <p:cNvPr id="1056" name="Google Shape;1056;p2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 name="Google Shape;1096;p24"/>
          <p:cNvSpPr/>
          <p:nvPr/>
        </p:nvSpPr>
        <p:spPr>
          <a:xfrm rot="-8100000">
            <a:off x="1278176" y="2876861"/>
            <a:ext cx="1803274" cy="182182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4"/>
          <p:cNvSpPr/>
          <p:nvPr/>
        </p:nvSpPr>
        <p:spPr>
          <a:xfrm rot="3092005">
            <a:off x="6084098" y="714146"/>
            <a:ext cx="1479952" cy="149513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098" name="Shape 1098"/>
        <p:cNvGrpSpPr/>
        <p:nvPr/>
      </p:nvGrpSpPr>
      <p:grpSpPr>
        <a:xfrm>
          <a:off x="0" y="0"/>
          <a:ext cx="0" cy="0"/>
          <a:chOff x="0" y="0"/>
          <a:chExt cx="0" cy="0"/>
        </a:xfrm>
      </p:grpSpPr>
      <p:pic>
        <p:nvPicPr>
          <p:cNvPr id="1099" name="Google Shape;1099;p25"/>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100" name="Google Shape;1100;p25"/>
          <p:cNvSpPr/>
          <p:nvPr/>
        </p:nvSpPr>
        <p:spPr>
          <a:xfrm>
            <a:off x="1184432" y="1456350"/>
            <a:ext cx="6775136" cy="2302980"/>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5"/>
          <p:cNvSpPr txBox="1"/>
          <p:nvPr>
            <p:ph type="title"/>
          </p:nvPr>
        </p:nvSpPr>
        <p:spPr>
          <a:xfrm>
            <a:off x="3230100" y="3205925"/>
            <a:ext cx="4476600" cy="628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2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2" name="Google Shape;1102;p25"/>
          <p:cNvSpPr txBox="1"/>
          <p:nvPr>
            <p:ph idx="1" type="subTitle"/>
          </p:nvPr>
        </p:nvSpPr>
        <p:spPr>
          <a:xfrm>
            <a:off x="1437300" y="1662575"/>
            <a:ext cx="6269400" cy="1543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sz="30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03" name="Google Shape;1103;p25"/>
          <p:cNvSpPr/>
          <p:nvPr/>
        </p:nvSpPr>
        <p:spPr>
          <a:xfrm rot="-2467565">
            <a:off x="866820" y="935004"/>
            <a:ext cx="908660" cy="91800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5"/>
          <p:cNvSpPr/>
          <p:nvPr/>
        </p:nvSpPr>
        <p:spPr>
          <a:xfrm rot="2700000">
            <a:off x="7453097" y="716340"/>
            <a:ext cx="1115955" cy="112743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5"/>
          <p:cNvSpPr/>
          <p:nvPr/>
        </p:nvSpPr>
        <p:spPr>
          <a:xfrm rot="-7559273">
            <a:off x="739211" y="2893963"/>
            <a:ext cx="1641766" cy="16586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 name="Google Shape;1106;p25"/>
          <p:cNvGrpSpPr/>
          <p:nvPr/>
        </p:nvGrpSpPr>
        <p:grpSpPr>
          <a:xfrm>
            <a:off x="6932537" y="3990783"/>
            <a:ext cx="646037" cy="180671"/>
            <a:chOff x="3546149" y="1286052"/>
            <a:chExt cx="646037" cy="180671"/>
          </a:xfrm>
        </p:grpSpPr>
        <p:sp>
          <p:nvSpPr>
            <p:cNvPr id="1107" name="Google Shape;1107;p25"/>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5"/>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5"/>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5"/>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5"/>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5"/>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5"/>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5"/>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5"/>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5"/>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5"/>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5"/>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5"/>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5"/>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5"/>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5"/>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5"/>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5"/>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5"/>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5"/>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5"/>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5"/>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5"/>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5"/>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5"/>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5"/>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5"/>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5"/>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5"/>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5"/>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5"/>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1147" name="Shape 1147"/>
        <p:cNvGrpSpPr/>
        <p:nvPr/>
      </p:nvGrpSpPr>
      <p:grpSpPr>
        <a:xfrm>
          <a:off x="0" y="0"/>
          <a:ext cx="0" cy="0"/>
          <a:chOff x="0" y="0"/>
          <a:chExt cx="0" cy="0"/>
        </a:xfrm>
      </p:grpSpPr>
      <p:pic>
        <p:nvPicPr>
          <p:cNvPr id="1148" name="Google Shape;1148;p26"/>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149" name="Google Shape;1149;p26"/>
          <p:cNvSpPr/>
          <p:nvPr/>
        </p:nvSpPr>
        <p:spPr>
          <a:xfrm>
            <a:off x="717425" y="932300"/>
            <a:ext cx="7709155" cy="358145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6"/>
          <p:cNvSpPr txBox="1"/>
          <p:nvPr>
            <p:ph type="title"/>
          </p:nvPr>
        </p:nvSpPr>
        <p:spPr>
          <a:xfrm>
            <a:off x="717425" y="900800"/>
            <a:ext cx="3389400" cy="2251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1" name="Google Shape;1151;p26"/>
          <p:cNvSpPr txBox="1"/>
          <p:nvPr>
            <p:ph idx="1" type="subTitle"/>
          </p:nvPr>
        </p:nvSpPr>
        <p:spPr>
          <a:xfrm>
            <a:off x="728775" y="3152600"/>
            <a:ext cx="3389400" cy="74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52" name="Google Shape;1152;p26"/>
          <p:cNvSpPr/>
          <p:nvPr/>
        </p:nvSpPr>
        <p:spPr>
          <a:xfrm rot="4303998">
            <a:off x="3459271" y="1234719"/>
            <a:ext cx="967454" cy="97750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6"/>
          <p:cNvSpPr/>
          <p:nvPr/>
        </p:nvSpPr>
        <p:spPr>
          <a:xfrm rot="8601026">
            <a:off x="3449140" y="4187457"/>
            <a:ext cx="601269" cy="6074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6"/>
          <p:cNvSpPr/>
          <p:nvPr/>
        </p:nvSpPr>
        <p:spPr>
          <a:xfrm rot="-2063872">
            <a:off x="321407" y="411606"/>
            <a:ext cx="701004" cy="70821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1155" name="Shape 1155"/>
        <p:cNvGrpSpPr/>
        <p:nvPr/>
      </p:nvGrpSpPr>
      <p:grpSpPr>
        <a:xfrm>
          <a:off x="0" y="0"/>
          <a:ext cx="0" cy="0"/>
          <a:chOff x="0" y="0"/>
          <a:chExt cx="0" cy="0"/>
        </a:xfrm>
      </p:grpSpPr>
      <p:pic>
        <p:nvPicPr>
          <p:cNvPr id="1156" name="Google Shape;1156;p27"/>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157" name="Google Shape;1157;p27"/>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7"/>
          <p:cNvSpPr txBox="1"/>
          <p:nvPr>
            <p:ph type="title"/>
          </p:nvPr>
        </p:nvSpPr>
        <p:spPr>
          <a:xfrm>
            <a:off x="717425" y="1591925"/>
            <a:ext cx="3455100" cy="1155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9" name="Google Shape;1159;p27"/>
          <p:cNvSpPr txBox="1"/>
          <p:nvPr>
            <p:ph idx="1" type="subTitle"/>
          </p:nvPr>
        </p:nvSpPr>
        <p:spPr>
          <a:xfrm>
            <a:off x="717425" y="2806750"/>
            <a:ext cx="3282600" cy="6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60" name="Google Shape;1160;p27"/>
          <p:cNvSpPr/>
          <p:nvPr/>
        </p:nvSpPr>
        <p:spPr>
          <a:xfrm rot="-8357950">
            <a:off x="253457" y="3789389"/>
            <a:ext cx="735574" cy="7432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7"/>
          <p:cNvSpPr/>
          <p:nvPr/>
        </p:nvSpPr>
        <p:spPr>
          <a:xfrm rot="8787155">
            <a:off x="2848244" y="3717962"/>
            <a:ext cx="1107440" cy="111877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7"/>
          <p:cNvSpPr/>
          <p:nvPr/>
        </p:nvSpPr>
        <p:spPr>
          <a:xfrm rot="3574576">
            <a:off x="2777569" y="799533"/>
            <a:ext cx="931246" cy="94082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27"/>
          <p:cNvGrpSpPr/>
          <p:nvPr/>
        </p:nvGrpSpPr>
        <p:grpSpPr>
          <a:xfrm rot="5400000">
            <a:off x="8300712" y="3440264"/>
            <a:ext cx="646037" cy="180671"/>
            <a:chOff x="3546149" y="1286052"/>
            <a:chExt cx="646037" cy="180671"/>
          </a:xfrm>
        </p:grpSpPr>
        <p:sp>
          <p:nvSpPr>
            <p:cNvPr id="1164" name="Google Shape;1164;p2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_1">
    <p:spTree>
      <p:nvGrpSpPr>
        <p:cNvPr id="1204" name="Shape 1204"/>
        <p:cNvGrpSpPr/>
        <p:nvPr/>
      </p:nvGrpSpPr>
      <p:grpSpPr>
        <a:xfrm>
          <a:off x="0" y="0"/>
          <a:ext cx="0" cy="0"/>
          <a:chOff x="0" y="0"/>
          <a:chExt cx="0" cy="0"/>
        </a:xfrm>
      </p:grpSpPr>
      <p:pic>
        <p:nvPicPr>
          <p:cNvPr id="1205" name="Google Shape;1205;p28"/>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206" name="Google Shape;1206;p28"/>
          <p:cNvSpPr/>
          <p:nvPr/>
        </p:nvSpPr>
        <p:spPr>
          <a:xfrm rot="10800000">
            <a:off x="717418" y="797403"/>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8"/>
          <p:cNvSpPr txBox="1"/>
          <p:nvPr>
            <p:ph type="title"/>
          </p:nvPr>
        </p:nvSpPr>
        <p:spPr>
          <a:xfrm>
            <a:off x="4467375" y="2424600"/>
            <a:ext cx="3973500" cy="698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8" name="Google Shape;1208;p28"/>
          <p:cNvSpPr txBox="1"/>
          <p:nvPr>
            <p:ph idx="1" type="subTitle"/>
          </p:nvPr>
        </p:nvSpPr>
        <p:spPr>
          <a:xfrm>
            <a:off x="4547613" y="3097700"/>
            <a:ext cx="3893400" cy="698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09" name="Google Shape;1209;p28"/>
          <p:cNvSpPr/>
          <p:nvPr/>
        </p:nvSpPr>
        <p:spPr>
          <a:xfrm rot="-3016630">
            <a:off x="4386621" y="1072996"/>
            <a:ext cx="1495163" cy="151054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8"/>
          <p:cNvSpPr/>
          <p:nvPr/>
        </p:nvSpPr>
        <p:spPr>
          <a:xfrm rot="-8959704">
            <a:off x="4668580" y="3923030"/>
            <a:ext cx="931229" cy="94080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1" name="Google Shape;1211;p28"/>
          <p:cNvGrpSpPr/>
          <p:nvPr/>
        </p:nvGrpSpPr>
        <p:grpSpPr>
          <a:xfrm rot="5400000">
            <a:off x="179062" y="1083314"/>
            <a:ext cx="646037" cy="180671"/>
            <a:chOff x="3546149" y="1286052"/>
            <a:chExt cx="646037" cy="180671"/>
          </a:xfrm>
        </p:grpSpPr>
        <p:sp>
          <p:nvSpPr>
            <p:cNvPr id="1212" name="Google Shape;1212;p28"/>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8"/>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8"/>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8"/>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8"/>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8"/>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8"/>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8"/>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8"/>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8"/>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8"/>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8"/>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8"/>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8"/>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8"/>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8"/>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8"/>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8"/>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8"/>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8"/>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8"/>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8"/>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8"/>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8"/>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8"/>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8"/>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28"/>
          <p:cNvSpPr/>
          <p:nvPr/>
        </p:nvSpPr>
        <p:spPr>
          <a:xfrm rot="3129637">
            <a:off x="7967085" y="1531526"/>
            <a:ext cx="738115" cy="74576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_1_1">
    <p:spTree>
      <p:nvGrpSpPr>
        <p:cNvPr id="1253" name="Shape 1253"/>
        <p:cNvGrpSpPr/>
        <p:nvPr/>
      </p:nvGrpSpPr>
      <p:grpSpPr>
        <a:xfrm>
          <a:off x="0" y="0"/>
          <a:ext cx="0" cy="0"/>
          <a:chOff x="0" y="0"/>
          <a:chExt cx="0" cy="0"/>
        </a:xfrm>
      </p:grpSpPr>
      <p:pic>
        <p:nvPicPr>
          <p:cNvPr id="1254" name="Google Shape;1254;p29"/>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255" name="Google Shape;1255;p29"/>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txBox="1"/>
          <p:nvPr>
            <p:ph type="title"/>
          </p:nvPr>
        </p:nvSpPr>
        <p:spPr>
          <a:xfrm>
            <a:off x="869825" y="2410400"/>
            <a:ext cx="4375800" cy="660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7" name="Google Shape;1257;p29"/>
          <p:cNvSpPr txBox="1"/>
          <p:nvPr>
            <p:ph idx="1" type="subTitle"/>
          </p:nvPr>
        </p:nvSpPr>
        <p:spPr>
          <a:xfrm>
            <a:off x="881175" y="3097700"/>
            <a:ext cx="5327700" cy="6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258" name="Google Shape;1258;p29"/>
          <p:cNvGrpSpPr/>
          <p:nvPr/>
        </p:nvGrpSpPr>
        <p:grpSpPr>
          <a:xfrm rot="5400000">
            <a:off x="134612" y="1012639"/>
            <a:ext cx="646037" cy="180671"/>
            <a:chOff x="3546149" y="1286052"/>
            <a:chExt cx="646037" cy="180671"/>
          </a:xfrm>
        </p:grpSpPr>
        <p:sp>
          <p:nvSpPr>
            <p:cNvPr id="1259" name="Google Shape;1259;p29"/>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9"/>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9"/>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9"/>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9"/>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9"/>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9"/>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9"/>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9"/>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9"/>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9"/>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9" name="Google Shape;1299;p29"/>
          <p:cNvSpPr/>
          <p:nvPr/>
        </p:nvSpPr>
        <p:spPr>
          <a:xfrm rot="-9956108">
            <a:off x="1843103" y="3953664"/>
            <a:ext cx="822369" cy="83091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rot="-1291784">
            <a:off x="1069079" y="1170446"/>
            <a:ext cx="1000671" cy="101096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rot="3183064">
            <a:off x="3912259" y="1128964"/>
            <a:ext cx="1697537" cy="171500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6_1_1_1_2">
    <p:spTree>
      <p:nvGrpSpPr>
        <p:cNvPr id="1302" name="Shape 1302"/>
        <p:cNvGrpSpPr/>
        <p:nvPr/>
      </p:nvGrpSpPr>
      <p:grpSpPr>
        <a:xfrm>
          <a:off x="0" y="0"/>
          <a:ext cx="0" cy="0"/>
          <a:chOff x="0" y="0"/>
          <a:chExt cx="0" cy="0"/>
        </a:xfrm>
      </p:grpSpPr>
      <p:sp>
        <p:nvSpPr>
          <p:cNvPr id="1303" name="Google Shape;1303;p30"/>
          <p:cNvSpPr txBox="1"/>
          <p:nvPr>
            <p:ph type="title"/>
          </p:nvPr>
        </p:nvSpPr>
        <p:spPr>
          <a:xfrm>
            <a:off x="717425" y="1814950"/>
            <a:ext cx="5993100" cy="651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4" name="Google Shape;1304;p30"/>
          <p:cNvSpPr txBox="1"/>
          <p:nvPr>
            <p:ph idx="1" type="subTitle"/>
          </p:nvPr>
        </p:nvSpPr>
        <p:spPr>
          <a:xfrm>
            <a:off x="717425" y="2500800"/>
            <a:ext cx="6316800" cy="132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05" name="Google Shape;1305;p30"/>
          <p:cNvSpPr/>
          <p:nvPr/>
        </p:nvSpPr>
        <p:spPr>
          <a:xfrm rot="5400000">
            <a:off x="5262763" y="1229184"/>
            <a:ext cx="5181421" cy="2682653"/>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pic>
        <p:nvPicPr>
          <p:cNvPr id="1306" name="Google Shape;1306;p30"/>
          <p:cNvPicPr preferRelativeResize="0"/>
          <p:nvPr/>
        </p:nvPicPr>
        <p:blipFill>
          <a:blip r:embed="rId2">
            <a:alphaModFix/>
          </a:blip>
          <a:stretch>
            <a:fillRect/>
          </a:stretch>
        </p:blipFill>
        <p:spPr>
          <a:xfrm flipH="1">
            <a:off x="-6350" y="-11200"/>
            <a:ext cx="9177974" cy="5164224"/>
          </a:xfrm>
          <a:prstGeom prst="rect">
            <a:avLst/>
          </a:prstGeom>
          <a:noFill/>
          <a:ln>
            <a:noFill/>
          </a:ln>
        </p:spPr>
      </p:pic>
      <p:grpSp>
        <p:nvGrpSpPr>
          <p:cNvPr id="1307" name="Google Shape;1307;p30"/>
          <p:cNvGrpSpPr/>
          <p:nvPr/>
        </p:nvGrpSpPr>
        <p:grpSpPr>
          <a:xfrm rot="5400000">
            <a:off x="121912" y="1433289"/>
            <a:ext cx="646037" cy="180671"/>
            <a:chOff x="3546149" y="1286052"/>
            <a:chExt cx="646037" cy="180671"/>
          </a:xfrm>
        </p:grpSpPr>
        <p:sp>
          <p:nvSpPr>
            <p:cNvPr id="1308" name="Google Shape;1308;p3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30"/>
          <p:cNvSpPr/>
          <p:nvPr/>
        </p:nvSpPr>
        <p:spPr>
          <a:xfrm rot="-250411">
            <a:off x="2699454" y="455688"/>
            <a:ext cx="1097827" cy="11090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rot="-8100000">
            <a:off x="339018" y="3735955"/>
            <a:ext cx="903615" cy="91291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rot="8099865">
            <a:off x="5791164" y="3520438"/>
            <a:ext cx="1330326" cy="134395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1" name="Shape 151"/>
        <p:cNvGrpSpPr/>
        <p:nvPr/>
      </p:nvGrpSpPr>
      <p:grpSpPr>
        <a:xfrm>
          <a:off x="0" y="0"/>
          <a:ext cx="0" cy="0"/>
          <a:chOff x="0" y="0"/>
          <a:chExt cx="0" cy="0"/>
        </a:xfrm>
      </p:grpSpPr>
      <p:pic>
        <p:nvPicPr>
          <p:cNvPr id="152" name="Google Shape;152;p4"/>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53" name="Google Shape;153;p4"/>
          <p:cNvSpPr/>
          <p:nvPr/>
        </p:nvSpPr>
        <p:spPr>
          <a:xfrm>
            <a:off x="717425" y="1063400"/>
            <a:ext cx="7709155" cy="3733285"/>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txBox="1"/>
          <p:nvPr>
            <p:ph idx="1" type="body"/>
          </p:nvPr>
        </p:nvSpPr>
        <p:spPr>
          <a:xfrm>
            <a:off x="883800" y="1180285"/>
            <a:ext cx="73764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155" name="Google Shape;155;p4"/>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6" name="Google Shape;156;p4"/>
          <p:cNvGrpSpPr/>
          <p:nvPr/>
        </p:nvGrpSpPr>
        <p:grpSpPr>
          <a:xfrm>
            <a:off x="7780487" y="697277"/>
            <a:ext cx="646037" cy="180671"/>
            <a:chOff x="3546149" y="1286052"/>
            <a:chExt cx="646037" cy="180671"/>
          </a:xfrm>
        </p:grpSpPr>
        <p:sp>
          <p:nvSpPr>
            <p:cNvPr id="157" name="Google Shape;157;p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4"/>
          <p:cNvSpPr/>
          <p:nvPr/>
        </p:nvSpPr>
        <p:spPr>
          <a:xfrm rot="6322482">
            <a:off x="7738576" y="2346294"/>
            <a:ext cx="786006" cy="79409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4">
    <p:spTree>
      <p:nvGrpSpPr>
        <p:cNvPr id="1351" name="Shape 1351"/>
        <p:cNvGrpSpPr/>
        <p:nvPr/>
      </p:nvGrpSpPr>
      <p:grpSpPr>
        <a:xfrm>
          <a:off x="0" y="0"/>
          <a:ext cx="0" cy="0"/>
          <a:chOff x="0" y="0"/>
          <a:chExt cx="0" cy="0"/>
        </a:xfrm>
      </p:grpSpPr>
      <p:pic>
        <p:nvPicPr>
          <p:cNvPr id="1352" name="Google Shape;1352;p31"/>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353" name="Google Shape;1353;p31"/>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54" name="Google Shape;1354;p31"/>
          <p:cNvGrpSpPr/>
          <p:nvPr/>
        </p:nvGrpSpPr>
        <p:grpSpPr>
          <a:xfrm>
            <a:off x="4903462" y="672539"/>
            <a:ext cx="646037" cy="180671"/>
            <a:chOff x="3546149" y="1286052"/>
            <a:chExt cx="646037" cy="180671"/>
          </a:xfrm>
        </p:grpSpPr>
        <p:sp>
          <p:nvSpPr>
            <p:cNvPr id="1355" name="Google Shape;1355;p31"/>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1"/>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1"/>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1"/>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1"/>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1"/>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1"/>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1"/>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1"/>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1"/>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1"/>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1"/>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1"/>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1"/>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1"/>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1"/>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1"/>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1"/>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1"/>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1"/>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1"/>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1"/>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1"/>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1"/>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1"/>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1"/>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1"/>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1"/>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1"/>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1"/>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31"/>
          <p:cNvSpPr/>
          <p:nvPr/>
        </p:nvSpPr>
        <p:spPr>
          <a:xfrm rot="6549216">
            <a:off x="8037980" y="3352377"/>
            <a:ext cx="647944" cy="65460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rot="3240717">
            <a:off x="7770390" y="400815"/>
            <a:ext cx="1009542" cy="101988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_1">
    <p:spTree>
      <p:nvGrpSpPr>
        <p:cNvPr id="1397" name="Shape 1397"/>
        <p:cNvGrpSpPr/>
        <p:nvPr/>
      </p:nvGrpSpPr>
      <p:grpSpPr>
        <a:xfrm>
          <a:off x="0" y="0"/>
          <a:ext cx="0" cy="0"/>
          <a:chOff x="0" y="0"/>
          <a:chExt cx="0" cy="0"/>
        </a:xfrm>
      </p:grpSpPr>
      <p:pic>
        <p:nvPicPr>
          <p:cNvPr id="1398" name="Google Shape;1398;p3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399" name="Google Shape;1399;p32"/>
          <p:cNvSpPr/>
          <p:nvPr/>
        </p:nvSpPr>
        <p:spPr>
          <a:xfrm>
            <a:off x="717425" y="538225"/>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32"/>
          <p:cNvGrpSpPr/>
          <p:nvPr/>
        </p:nvGrpSpPr>
        <p:grpSpPr>
          <a:xfrm rot="5400000">
            <a:off x="202987" y="2855689"/>
            <a:ext cx="646037" cy="180671"/>
            <a:chOff x="3546149" y="1286052"/>
            <a:chExt cx="646037" cy="180671"/>
          </a:xfrm>
        </p:grpSpPr>
        <p:sp>
          <p:nvSpPr>
            <p:cNvPr id="1401" name="Google Shape;1401;p32"/>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2"/>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2"/>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2"/>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2"/>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2"/>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2"/>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2"/>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2"/>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2"/>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2"/>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2"/>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2"/>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2"/>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2"/>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2"/>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2"/>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2"/>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2"/>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2"/>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2"/>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2"/>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2"/>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2"/>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32"/>
          <p:cNvSpPr/>
          <p:nvPr/>
        </p:nvSpPr>
        <p:spPr>
          <a:xfrm rot="7950641">
            <a:off x="7591208" y="3697795"/>
            <a:ext cx="1076565" cy="108764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rot="-7401357">
            <a:off x="635616" y="3708810"/>
            <a:ext cx="1015692" cy="102614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rot="4321182">
            <a:off x="7594369" y="551173"/>
            <a:ext cx="1147418" cy="115418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2"/>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_1_1">
    <p:spTree>
      <p:nvGrpSpPr>
        <p:cNvPr id="1445" name="Shape 1445"/>
        <p:cNvGrpSpPr/>
        <p:nvPr/>
      </p:nvGrpSpPr>
      <p:grpSpPr>
        <a:xfrm>
          <a:off x="0" y="0"/>
          <a:ext cx="0" cy="0"/>
          <a:chOff x="0" y="0"/>
          <a:chExt cx="0" cy="0"/>
        </a:xfrm>
      </p:grpSpPr>
      <p:pic>
        <p:nvPicPr>
          <p:cNvPr id="1446" name="Google Shape;1446;p33"/>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447" name="Google Shape;1447;p33"/>
          <p:cNvSpPr/>
          <p:nvPr/>
        </p:nvSpPr>
        <p:spPr>
          <a:xfrm flipH="1">
            <a:off x="738695" y="936425"/>
            <a:ext cx="7709155" cy="381230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33"/>
          <p:cNvGrpSpPr/>
          <p:nvPr/>
        </p:nvGrpSpPr>
        <p:grpSpPr>
          <a:xfrm rot="5400000">
            <a:off x="121912" y="1433289"/>
            <a:ext cx="646037" cy="180671"/>
            <a:chOff x="3546149" y="1286052"/>
            <a:chExt cx="646037" cy="180671"/>
          </a:xfrm>
        </p:grpSpPr>
        <p:sp>
          <p:nvSpPr>
            <p:cNvPr id="1449" name="Google Shape;1449;p33"/>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3"/>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3"/>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3"/>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3"/>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3"/>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3"/>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3"/>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3"/>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9" name="Google Shape;1489;p33"/>
          <p:cNvSpPr/>
          <p:nvPr/>
        </p:nvSpPr>
        <p:spPr>
          <a:xfrm rot="6402966">
            <a:off x="7281778" y="2740941"/>
            <a:ext cx="671528" cy="67843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rot="-5697709">
            <a:off x="746119" y="1859504"/>
            <a:ext cx="1175758" cy="118785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rot="3923234">
            <a:off x="7259617" y="540366"/>
            <a:ext cx="1317571" cy="133109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_1_1">
    <p:spTree>
      <p:nvGrpSpPr>
        <p:cNvPr id="1493" name="Shape 1493"/>
        <p:cNvGrpSpPr/>
        <p:nvPr/>
      </p:nvGrpSpPr>
      <p:grpSpPr>
        <a:xfrm>
          <a:off x="0" y="0"/>
          <a:ext cx="0" cy="0"/>
          <a:chOff x="0" y="0"/>
          <a:chExt cx="0" cy="0"/>
        </a:xfrm>
      </p:grpSpPr>
      <p:pic>
        <p:nvPicPr>
          <p:cNvPr id="1494" name="Google Shape;1494;p34"/>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495" name="Google Shape;1495;p34"/>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6" name="Google Shape;1496;p34"/>
          <p:cNvSpPr/>
          <p:nvPr/>
        </p:nvSpPr>
        <p:spPr>
          <a:xfrm rot="7190787">
            <a:off x="7888781" y="4164775"/>
            <a:ext cx="695571" cy="702699"/>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4"/>
          <p:cNvSpPr/>
          <p:nvPr/>
        </p:nvSpPr>
        <p:spPr>
          <a:xfrm rot="-8100000">
            <a:off x="609092" y="4284687"/>
            <a:ext cx="635041" cy="64157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8" name="Google Shape;1498;p34"/>
          <p:cNvGrpSpPr/>
          <p:nvPr/>
        </p:nvGrpSpPr>
        <p:grpSpPr>
          <a:xfrm rot="5400000">
            <a:off x="134612" y="2481414"/>
            <a:ext cx="646037" cy="180671"/>
            <a:chOff x="3546149" y="1286052"/>
            <a:chExt cx="646037" cy="180671"/>
          </a:xfrm>
        </p:grpSpPr>
        <p:sp>
          <p:nvSpPr>
            <p:cNvPr id="1499" name="Google Shape;1499;p34"/>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4"/>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4"/>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4"/>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4"/>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4"/>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4"/>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4"/>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4"/>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4"/>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4"/>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4"/>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4"/>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4"/>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4"/>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4"/>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4"/>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4"/>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4"/>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4"/>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4"/>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4"/>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4"/>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4"/>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4"/>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4"/>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4"/>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4"/>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4"/>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4"/>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4"/>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4"/>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4"/>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4"/>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4"/>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4"/>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4"/>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4"/>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4"/>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4"/>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 name="Google Shape;1539;p34"/>
          <p:cNvSpPr/>
          <p:nvPr/>
        </p:nvSpPr>
        <p:spPr>
          <a:xfrm rot="3240685">
            <a:off x="7769707" y="320737"/>
            <a:ext cx="1071435" cy="108241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_1_1">
    <p:spTree>
      <p:nvGrpSpPr>
        <p:cNvPr id="1540" name="Shape 1540"/>
        <p:cNvGrpSpPr/>
        <p:nvPr/>
      </p:nvGrpSpPr>
      <p:grpSpPr>
        <a:xfrm>
          <a:off x="0" y="0"/>
          <a:ext cx="0" cy="0"/>
          <a:chOff x="0" y="0"/>
          <a:chExt cx="0" cy="0"/>
        </a:xfrm>
      </p:grpSpPr>
      <p:pic>
        <p:nvPicPr>
          <p:cNvPr id="1541" name="Google Shape;1541;p35"/>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542" name="Google Shape;1542;p35"/>
          <p:cNvSpPr/>
          <p:nvPr/>
        </p:nvSpPr>
        <p:spPr>
          <a:xfrm>
            <a:off x="717425" y="1181402"/>
            <a:ext cx="7709155" cy="3424105"/>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35"/>
          <p:cNvGrpSpPr/>
          <p:nvPr/>
        </p:nvGrpSpPr>
        <p:grpSpPr>
          <a:xfrm rot="5400000">
            <a:off x="8357862" y="3947889"/>
            <a:ext cx="646037" cy="180671"/>
            <a:chOff x="3546149" y="1286052"/>
            <a:chExt cx="646037" cy="180671"/>
          </a:xfrm>
        </p:grpSpPr>
        <p:sp>
          <p:nvSpPr>
            <p:cNvPr id="1544" name="Google Shape;1544;p35"/>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5"/>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5"/>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5"/>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5"/>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5"/>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5"/>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5"/>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5"/>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5"/>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5"/>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5"/>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5"/>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5"/>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5"/>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5"/>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5"/>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5"/>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5"/>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5"/>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5"/>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5"/>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5"/>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5"/>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5"/>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5"/>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5"/>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5"/>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5"/>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5"/>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5"/>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5"/>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5"/>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5"/>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5"/>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5"/>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5"/>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5"/>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5"/>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5"/>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4" name="Google Shape;1584;p35"/>
          <p:cNvSpPr/>
          <p:nvPr/>
        </p:nvSpPr>
        <p:spPr>
          <a:xfrm rot="-3849073">
            <a:off x="476016" y="1467819"/>
            <a:ext cx="903584" cy="91288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5"/>
          <p:cNvSpPr/>
          <p:nvPr/>
        </p:nvSpPr>
        <p:spPr>
          <a:xfrm rot="3928068">
            <a:off x="7576287" y="718461"/>
            <a:ext cx="1131685" cy="114329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5"/>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4_1_1_1_1_1">
    <p:spTree>
      <p:nvGrpSpPr>
        <p:cNvPr id="1587" name="Shape 1587"/>
        <p:cNvGrpSpPr/>
        <p:nvPr/>
      </p:nvGrpSpPr>
      <p:grpSpPr>
        <a:xfrm>
          <a:off x="0" y="0"/>
          <a:ext cx="0" cy="0"/>
          <a:chOff x="0" y="0"/>
          <a:chExt cx="0" cy="0"/>
        </a:xfrm>
      </p:grpSpPr>
      <p:pic>
        <p:nvPicPr>
          <p:cNvPr id="1588" name="Google Shape;1588;p36"/>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589" name="Google Shape;1589;p36"/>
          <p:cNvSpPr/>
          <p:nvPr/>
        </p:nvSpPr>
        <p:spPr>
          <a:xfrm rot="10800000">
            <a:off x="738693" y="536288"/>
            <a:ext cx="7709155" cy="4067311"/>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6"/>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91" name="Google Shape;1591;p36"/>
          <p:cNvGrpSpPr/>
          <p:nvPr/>
        </p:nvGrpSpPr>
        <p:grpSpPr>
          <a:xfrm rot="5400000">
            <a:off x="134612" y="2481414"/>
            <a:ext cx="646037" cy="180671"/>
            <a:chOff x="3546149" y="1286052"/>
            <a:chExt cx="646037" cy="180671"/>
          </a:xfrm>
        </p:grpSpPr>
        <p:sp>
          <p:nvSpPr>
            <p:cNvPr id="1592" name="Google Shape;1592;p36"/>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6"/>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6"/>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6"/>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6"/>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6"/>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6"/>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6"/>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6"/>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6"/>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6"/>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6"/>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6"/>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6"/>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6"/>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6"/>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6"/>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6"/>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6"/>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6"/>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6"/>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6"/>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6"/>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6"/>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6"/>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6"/>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6"/>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6"/>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6"/>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6"/>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6"/>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6"/>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6"/>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6"/>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6"/>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6"/>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6"/>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6"/>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6"/>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6"/>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4_1_1_1_1_1_1">
    <p:spTree>
      <p:nvGrpSpPr>
        <p:cNvPr id="1632" name="Shape 1632"/>
        <p:cNvGrpSpPr/>
        <p:nvPr/>
      </p:nvGrpSpPr>
      <p:grpSpPr>
        <a:xfrm>
          <a:off x="0" y="0"/>
          <a:ext cx="0" cy="0"/>
          <a:chOff x="0" y="0"/>
          <a:chExt cx="0" cy="0"/>
        </a:xfrm>
      </p:grpSpPr>
      <p:pic>
        <p:nvPicPr>
          <p:cNvPr id="1633" name="Google Shape;1633;p37"/>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634" name="Google Shape;1634;p37"/>
          <p:cNvSpPr/>
          <p:nvPr/>
        </p:nvSpPr>
        <p:spPr>
          <a:xfrm>
            <a:off x="717425" y="1122852"/>
            <a:ext cx="7709155" cy="348276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7"/>
          <p:cNvSpPr/>
          <p:nvPr/>
        </p:nvSpPr>
        <p:spPr>
          <a:xfrm rot="7224053">
            <a:off x="7807224" y="3986134"/>
            <a:ext cx="853592" cy="86237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7"/>
          <p:cNvSpPr/>
          <p:nvPr/>
        </p:nvSpPr>
        <p:spPr>
          <a:xfrm rot="-5400000">
            <a:off x="242493" y="1938596"/>
            <a:ext cx="1003974" cy="101430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7"/>
          <p:cNvSpPr/>
          <p:nvPr/>
        </p:nvSpPr>
        <p:spPr>
          <a:xfrm rot="3574564">
            <a:off x="7620195" y="463145"/>
            <a:ext cx="1058915" cy="106980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37"/>
          <p:cNvGrpSpPr/>
          <p:nvPr/>
        </p:nvGrpSpPr>
        <p:grpSpPr>
          <a:xfrm rot="5400000">
            <a:off x="134612" y="4157814"/>
            <a:ext cx="646037" cy="180671"/>
            <a:chOff x="3546149" y="1286052"/>
            <a:chExt cx="646037" cy="180671"/>
          </a:xfrm>
        </p:grpSpPr>
        <p:sp>
          <p:nvSpPr>
            <p:cNvPr id="1639" name="Google Shape;1639;p3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37"/>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4_1_1_1_1_1_1_1">
    <p:spTree>
      <p:nvGrpSpPr>
        <p:cNvPr id="1680" name="Shape 1680"/>
        <p:cNvGrpSpPr/>
        <p:nvPr/>
      </p:nvGrpSpPr>
      <p:grpSpPr>
        <a:xfrm>
          <a:off x="0" y="0"/>
          <a:ext cx="0" cy="0"/>
          <a:chOff x="0" y="0"/>
          <a:chExt cx="0" cy="0"/>
        </a:xfrm>
      </p:grpSpPr>
      <p:pic>
        <p:nvPicPr>
          <p:cNvPr id="1681" name="Google Shape;1681;p38"/>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682" name="Google Shape;1682;p38"/>
          <p:cNvSpPr/>
          <p:nvPr/>
        </p:nvSpPr>
        <p:spPr>
          <a:xfrm>
            <a:off x="717425" y="1122852"/>
            <a:ext cx="7709155" cy="3482766"/>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3" name="Google Shape;1683;p38"/>
          <p:cNvGrpSpPr/>
          <p:nvPr/>
        </p:nvGrpSpPr>
        <p:grpSpPr>
          <a:xfrm rot="5400000">
            <a:off x="134612" y="4157814"/>
            <a:ext cx="646037" cy="180671"/>
            <a:chOff x="3546149" y="1286052"/>
            <a:chExt cx="646037" cy="180671"/>
          </a:xfrm>
        </p:grpSpPr>
        <p:sp>
          <p:nvSpPr>
            <p:cNvPr id="1684" name="Google Shape;1684;p38"/>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8"/>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8"/>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8"/>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8"/>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8"/>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8"/>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8"/>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8"/>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8"/>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8"/>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8"/>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8"/>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8"/>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8"/>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8"/>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8"/>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8"/>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8"/>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8"/>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8"/>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8"/>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8"/>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8"/>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8"/>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8"/>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8"/>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8"/>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8"/>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8"/>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8"/>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8"/>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8"/>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8"/>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8"/>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8"/>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8"/>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8"/>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8"/>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8"/>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4" name="Google Shape;1724;p38"/>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_1_1_1">
    <p:spTree>
      <p:nvGrpSpPr>
        <p:cNvPr id="1725" name="Shape 1725"/>
        <p:cNvGrpSpPr/>
        <p:nvPr/>
      </p:nvGrpSpPr>
      <p:grpSpPr>
        <a:xfrm>
          <a:off x="0" y="0"/>
          <a:ext cx="0" cy="0"/>
          <a:chOff x="0" y="0"/>
          <a:chExt cx="0" cy="0"/>
        </a:xfrm>
      </p:grpSpPr>
      <p:pic>
        <p:nvPicPr>
          <p:cNvPr id="1726" name="Google Shape;1726;p39"/>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1727" name="Google Shape;1727;p39"/>
          <p:cNvSpPr/>
          <p:nvPr/>
        </p:nvSpPr>
        <p:spPr>
          <a:xfrm>
            <a:off x="717425" y="1199725"/>
            <a:ext cx="7709155" cy="3548674"/>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9"/>
          <p:cNvSpPr txBox="1"/>
          <p:nvPr/>
        </p:nvSpPr>
        <p:spPr>
          <a:xfrm>
            <a:off x="653925" y="3561200"/>
            <a:ext cx="3917100" cy="67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a:solidFill>
                  <a:schemeClr val="lt1"/>
                </a:solidFill>
                <a:latin typeface="Asap"/>
                <a:ea typeface="Asap"/>
                <a:cs typeface="Asap"/>
                <a:sym typeface="Asap"/>
              </a:rPr>
              <a:t>CREDITS:</a:t>
            </a:r>
            <a:r>
              <a:rPr lang="en">
                <a:solidFill>
                  <a:schemeClr val="lt1"/>
                </a:solidFill>
                <a:latin typeface="Asap"/>
                <a:ea typeface="Asap"/>
                <a:cs typeface="Asap"/>
                <a:sym typeface="Asap"/>
              </a:rPr>
              <a:t> This presentation template was created by </a:t>
            </a:r>
            <a:r>
              <a:rPr b="1" lang="en">
                <a:solidFill>
                  <a:schemeClr val="lt1"/>
                </a:solidFill>
                <a:uFill>
                  <a:noFill/>
                </a:uFill>
                <a:latin typeface="Asap"/>
                <a:ea typeface="Asap"/>
                <a:cs typeface="Asap"/>
                <a:sym typeface="Asap"/>
                <a:hlinkClick r:id="rId3">
                  <a:extLst>
                    <a:ext uri="{A12FA001-AC4F-418D-AE19-62706E023703}">
                      <ahyp:hlinkClr val="tx"/>
                    </a:ext>
                  </a:extLst>
                </a:hlinkClick>
              </a:rPr>
              <a:t>Slidesgo</a:t>
            </a:r>
            <a:r>
              <a:rPr lang="en">
                <a:solidFill>
                  <a:schemeClr val="lt1"/>
                </a:solidFill>
                <a:latin typeface="Asap"/>
                <a:ea typeface="Asap"/>
                <a:cs typeface="Asap"/>
                <a:sym typeface="Asap"/>
              </a:rPr>
              <a:t>, including icons by </a:t>
            </a:r>
            <a:r>
              <a:rPr b="1" lang="en">
                <a:solidFill>
                  <a:schemeClr val="lt1"/>
                </a:solidFill>
                <a:uFill>
                  <a:noFill/>
                </a:uFill>
                <a:latin typeface="Asap"/>
                <a:ea typeface="Asap"/>
                <a:cs typeface="Asap"/>
                <a:sym typeface="Asap"/>
                <a:hlinkClick r:id="rId4">
                  <a:extLst>
                    <a:ext uri="{A12FA001-AC4F-418D-AE19-62706E023703}">
                      <ahyp:hlinkClr val="tx"/>
                    </a:ext>
                  </a:extLst>
                </a:hlinkClick>
              </a:rPr>
              <a:t>Flaticon</a:t>
            </a:r>
            <a:r>
              <a:rPr lang="en">
                <a:solidFill>
                  <a:schemeClr val="lt1"/>
                </a:solidFill>
                <a:latin typeface="Asap"/>
                <a:ea typeface="Asap"/>
                <a:cs typeface="Asap"/>
                <a:sym typeface="Asap"/>
              </a:rPr>
              <a:t>, and infographics &amp; images by </a:t>
            </a:r>
            <a:r>
              <a:rPr b="1" lang="en">
                <a:solidFill>
                  <a:schemeClr val="lt1"/>
                </a:solidFill>
                <a:uFill>
                  <a:noFill/>
                </a:uFill>
                <a:latin typeface="Asap"/>
                <a:ea typeface="Asap"/>
                <a:cs typeface="Asap"/>
                <a:sym typeface="Asap"/>
                <a:hlinkClick r:id="rId5">
                  <a:extLst>
                    <a:ext uri="{A12FA001-AC4F-418D-AE19-62706E023703}">
                      <ahyp:hlinkClr val="tx"/>
                    </a:ext>
                  </a:extLst>
                </a:hlinkClick>
              </a:rPr>
              <a:t>Freepik</a:t>
            </a:r>
            <a:r>
              <a:rPr lang="en">
                <a:solidFill>
                  <a:schemeClr val="lt1"/>
                </a:solidFill>
                <a:latin typeface="Asap"/>
                <a:ea typeface="Asap"/>
                <a:cs typeface="Asap"/>
                <a:sym typeface="Asap"/>
              </a:rPr>
              <a:t> </a:t>
            </a:r>
            <a:endParaRPr sz="800">
              <a:solidFill>
                <a:srgbClr val="434343"/>
              </a:solidFill>
              <a:latin typeface="Anaheim"/>
              <a:ea typeface="Anaheim"/>
              <a:cs typeface="Anaheim"/>
              <a:sym typeface="Anaheim"/>
            </a:endParaRPr>
          </a:p>
        </p:txBody>
      </p:sp>
      <p:sp>
        <p:nvSpPr>
          <p:cNvPr id="1729" name="Google Shape;1729;p39"/>
          <p:cNvSpPr txBox="1"/>
          <p:nvPr>
            <p:ph type="title"/>
          </p:nvPr>
        </p:nvSpPr>
        <p:spPr>
          <a:xfrm>
            <a:off x="651350" y="278250"/>
            <a:ext cx="3951000" cy="939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66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0" name="Google Shape;1730;p39"/>
          <p:cNvSpPr txBox="1"/>
          <p:nvPr>
            <p:ph idx="1" type="subTitle"/>
          </p:nvPr>
        </p:nvSpPr>
        <p:spPr>
          <a:xfrm>
            <a:off x="651350" y="1338700"/>
            <a:ext cx="3131700" cy="12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31" name="Google Shape;1731;p39"/>
          <p:cNvSpPr/>
          <p:nvPr/>
        </p:nvSpPr>
        <p:spPr>
          <a:xfrm flipH="1" rot="10800000">
            <a:off x="4387141" y="-10462"/>
            <a:ext cx="4784475" cy="5164225"/>
          </a:xfrm>
          <a:custGeom>
            <a:rect b="b" l="l" r="r" t="t"/>
            <a:pathLst>
              <a:path extrusionOk="0" h="206569" w="191379">
                <a:moveTo>
                  <a:pt x="61308" y="0"/>
                </a:moveTo>
                <a:lnTo>
                  <a:pt x="0" y="206569"/>
                </a:lnTo>
                <a:lnTo>
                  <a:pt x="191379" y="206293"/>
                </a:lnTo>
                <a:lnTo>
                  <a:pt x="190551" y="0"/>
                </a:lnTo>
                <a:close/>
              </a:path>
            </a:pathLst>
          </a:custGeom>
          <a:gradFill>
            <a:gsLst>
              <a:gs pos="0">
                <a:schemeClr val="accent1"/>
              </a:gs>
              <a:gs pos="100000">
                <a:schemeClr val="lt2"/>
              </a:gs>
            </a:gsLst>
            <a:lin ang="8100019" scaled="0"/>
          </a:gradFill>
          <a:ln>
            <a:noFill/>
          </a:ln>
        </p:spPr>
      </p:sp>
      <p:sp>
        <p:nvSpPr>
          <p:cNvPr id="1732" name="Google Shape;1732;p39"/>
          <p:cNvSpPr/>
          <p:nvPr/>
        </p:nvSpPr>
        <p:spPr>
          <a:xfrm rot="4647285">
            <a:off x="3554742" y="1977246"/>
            <a:ext cx="1085863" cy="109703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9"/>
          <p:cNvSpPr/>
          <p:nvPr/>
        </p:nvSpPr>
        <p:spPr>
          <a:xfrm rot="7778702">
            <a:off x="4440401" y="4212685"/>
            <a:ext cx="646087" cy="652791"/>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34" name="Shape 1734"/>
        <p:cNvGrpSpPr/>
        <p:nvPr/>
      </p:nvGrpSpPr>
      <p:grpSpPr>
        <a:xfrm>
          <a:off x="0" y="0"/>
          <a:ext cx="0" cy="0"/>
          <a:chOff x="0" y="0"/>
          <a:chExt cx="0" cy="0"/>
        </a:xfrm>
      </p:grpSpPr>
      <p:pic>
        <p:nvPicPr>
          <p:cNvPr id="1735" name="Google Shape;1735;p40"/>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8" name="Shape 198"/>
        <p:cNvGrpSpPr/>
        <p:nvPr/>
      </p:nvGrpSpPr>
      <p:grpSpPr>
        <a:xfrm>
          <a:off x="0" y="0"/>
          <a:ext cx="0" cy="0"/>
          <a:chOff x="0" y="0"/>
          <a:chExt cx="0" cy="0"/>
        </a:xfrm>
      </p:grpSpPr>
      <p:pic>
        <p:nvPicPr>
          <p:cNvPr id="199" name="Google Shape;199;p5"/>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200" name="Google Shape;200;p5"/>
          <p:cNvSpPr txBox="1"/>
          <p:nvPr>
            <p:ph idx="1" type="body"/>
          </p:nvPr>
        </p:nvSpPr>
        <p:spPr>
          <a:xfrm>
            <a:off x="1217863" y="3060515"/>
            <a:ext cx="3019200" cy="1001700"/>
          </a:xfrm>
          <a:prstGeom prst="rect">
            <a:avLst/>
          </a:prstGeom>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1" name="Google Shape;201;p5"/>
          <p:cNvSpPr txBox="1"/>
          <p:nvPr>
            <p:ph idx="2" type="body"/>
          </p:nvPr>
        </p:nvSpPr>
        <p:spPr>
          <a:xfrm>
            <a:off x="4906938" y="3060515"/>
            <a:ext cx="3019200" cy="1001700"/>
          </a:xfrm>
          <a:prstGeom prst="rect">
            <a:avLst/>
          </a:prstGeom>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2" name="Google Shape;202;p5"/>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5"/>
          <p:cNvSpPr txBox="1"/>
          <p:nvPr>
            <p:ph idx="3" type="title"/>
          </p:nvPr>
        </p:nvSpPr>
        <p:spPr>
          <a:xfrm>
            <a:off x="1300213" y="2493156"/>
            <a:ext cx="2854500" cy="489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500"/>
            </a:lvl1pPr>
            <a:lvl2pPr lvl="1">
              <a:spcBef>
                <a:spcPts val="0"/>
              </a:spcBef>
              <a:spcAft>
                <a:spcPts val="0"/>
              </a:spcAft>
              <a:buSzPts val="2800"/>
              <a:buNone/>
              <a:defRPr>
                <a:latin typeface="Asap"/>
                <a:ea typeface="Asap"/>
                <a:cs typeface="Asap"/>
                <a:sym typeface="Asap"/>
              </a:defRPr>
            </a:lvl2pPr>
            <a:lvl3pPr lvl="2">
              <a:spcBef>
                <a:spcPts val="0"/>
              </a:spcBef>
              <a:spcAft>
                <a:spcPts val="0"/>
              </a:spcAft>
              <a:buSzPts val="2800"/>
              <a:buNone/>
              <a:defRPr>
                <a:latin typeface="Asap"/>
                <a:ea typeface="Asap"/>
                <a:cs typeface="Asap"/>
                <a:sym typeface="Asap"/>
              </a:defRPr>
            </a:lvl3pPr>
            <a:lvl4pPr lvl="3">
              <a:spcBef>
                <a:spcPts val="0"/>
              </a:spcBef>
              <a:spcAft>
                <a:spcPts val="0"/>
              </a:spcAft>
              <a:buSzPts val="2800"/>
              <a:buNone/>
              <a:defRPr>
                <a:latin typeface="Asap"/>
                <a:ea typeface="Asap"/>
                <a:cs typeface="Asap"/>
                <a:sym typeface="Asap"/>
              </a:defRPr>
            </a:lvl4pPr>
            <a:lvl5pPr lvl="4">
              <a:spcBef>
                <a:spcPts val="0"/>
              </a:spcBef>
              <a:spcAft>
                <a:spcPts val="0"/>
              </a:spcAft>
              <a:buSzPts val="2800"/>
              <a:buNone/>
              <a:defRPr>
                <a:latin typeface="Asap"/>
                <a:ea typeface="Asap"/>
                <a:cs typeface="Asap"/>
                <a:sym typeface="Asap"/>
              </a:defRPr>
            </a:lvl5pPr>
            <a:lvl6pPr lvl="5">
              <a:spcBef>
                <a:spcPts val="0"/>
              </a:spcBef>
              <a:spcAft>
                <a:spcPts val="0"/>
              </a:spcAft>
              <a:buSzPts val="2800"/>
              <a:buNone/>
              <a:defRPr>
                <a:latin typeface="Asap"/>
                <a:ea typeface="Asap"/>
                <a:cs typeface="Asap"/>
                <a:sym typeface="Asap"/>
              </a:defRPr>
            </a:lvl6pPr>
            <a:lvl7pPr lvl="6">
              <a:spcBef>
                <a:spcPts val="0"/>
              </a:spcBef>
              <a:spcAft>
                <a:spcPts val="0"/>
              </a:spcAft>
              <a:buSzPts val="2800"/>
              <a:buNone/>
              <a:defRPr>
                <a:latin typeface="Asap"/>
                <a:ea typeface="Asap"/>
                <a:cs typeface="Asap"/>
                <a:sym typeface="Asap"/>
              </a:defRPr>
            </a:lvl7pPr>
            <a:lvl8pPr lvl="7">
              <a:spcBef>
                <a:spcPts val="0"/>
              </a:spcBef>
              <a:spcAft>
                <a:spcPts val="0"/>
              </a:spcAft>
              <a:buSzPts val="2800"/>
              <a:buNone/>
              <a:defRPr>
                <a:latin typeface="Asap"/>
                <a:ea typeface="Asap"/>
                <a:cs typeface="Asap"/>
                <a:sym typeface="Asap"/>
              </a:defRPr>
            </a:lvl8pPr>
            <a:lvl9pPr lvl="8">
              <a:spcBef>
                <a:spcPts val="0"/>
              </a:spcBef>
              <a:spcAft>
                <a:spcPts val="0"/>
              </a:spcAft>
              <a:buSzPts val="2800"/>
              <a:buNone/>
              <a:defRPr>
                <a:latin typeface="Asap"/>
                <a:ea typeface="Asap"/>
                <a:cs typeface="Asap"/>
                <a:sym typeface="Asap"/>
              </a:defRPr>
            </a:lvl9pPr>
          </a:lstStyle>
          <a:p/>
        </p:txBody>
      </p:sp>
      <p:sp>
        <p:nvSpPr>
          <p:cNvPr id="204" name="Google Shape;204;p5"/>
          <p:cNvSpPr txBox="1"/>
          <p:nvPr>
            <p:ph idx="4" type="title"/>
          </p:nvPr>
        </p:nvSpPr>
        <p:spPr>
          <a:xfrm>
            <a:off x="4989288" y="2493156"/>
            <a:ext cx="2854500" cy="48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vl1pPr>
            <a:lvl2pPr lvl="1" rtl="0">
              <a:spcBef>
                <a:spcPts val="0"/>
              </a:spcBef>
              <a:spcAft>
                <a:spcPts val="0"/>
              </a:spcAft>
              <a:buSzPts val="2800"/>
              <a:buNone/>
              <a:defRPr>
                <a:latin typeface="Asap"/>
                <a:ea typeface="Asap"/>
                <a:cs typeface="Asap"/>
                <a:sym typeface="Asap"/>
              </a:defRPr>
            </a:lvl2pPr>
            <a:lvl3pPr lvl="2" rtl="0">
              <a:spcBef>
                <a:spcPts val="0"/>
              </a:spcBef>
              <a:spcAft>
                <a:spcPts val="0"/>
              </a:spcAft>
              <a:buSzPts val="2800"/>
              <a:buNone/>
              <a:defRPr>
                <a:latin typeface="Asap"/>
                <a:ea typeface="Asap"/>
                <a:cs typeface="Asap"/>
                <a:sym typeface="Asap"/>
              </a:defRPr>
            </a:lvl3pPr>
            <a:lvl4pPr lvl="3" rtl="0">
              <a:spcBef>
                <a:spcPts val="0"/>
              </a:spcBef>
              <a:spcAft>
                <a:spcPts val="0"/>
              </a:spcAft>
              <a:buSzPts val="2800"/>
              <a:buNone/>
              <a:defRPr>
                <a:latin typeface="Asap"/>
                <a:ea typeface="Asap"/>
                <a:cs typeface="Asap"/>
                <a:sym typeface="Asap"/>
              </a:defRPr>
            </a:lvl4pPr>
            <a:lvl5pPr lvl="4" rtl="0">
              <a:spcBef>
                <a:spcPts val="0"/>
              </a:spcBef>
              <a:spcAft>
                <a:spcPts val="0"/>
              </a:spcAft>
              <a:buSzPts val="2800"/>
              <a:buNone/>
              <a:defRPr>
                <a:latin typeface="Asap"/>
                <a:ea typeface="Asap"/>
                <a:cs typeface="Asap"/>
                <a:sym typeface="Asap"/>
              </a:defRPr>
            </a:lvl5pPr>
            <a:lvl6pPr lvl="5" rtl="0">
              <a:spcBef>
                <a:spcPts val="0"/>
              </a:spcBef>
              <a:spcAft>
                <a:spcPts val="0"/>
              </a:spcAft>
              <a:buSzPts val="2800"/>
              <a:buNone/>
              <a:defRPr>
                <a:latin typeface="Asap"/>
                <a:ea typeface="Asap"/>
                <a:cs typeface="Asap"/>
                <a:sym typeface="Asap"/>
              </a:defRPr>
            </a:lvl6pPr>
            <a:lvl7pPr lvl="6" rtl="0">
              <a:spcBef>
                <a:spcPts val="0"/>
              </a:spcBef>
              <a:spcAft>
                <a:spcPts val="0"/>
              </a:spcAft>
              <a:buSzPts val="2800"/>
              <a:buNone/>
              <a:defRPr>
                <a:latin typeface="Asap"/>
                <a:ea typeface="Asap"/>
                <a:cs typeface="Asap"/>
                <a:sym typeface="Asap"/>
              </a:defRPr>
            </a:lvl7pPr>
            <a:lvl8pPr lvl="7" rtl="0">
              <a:spcBef>
                <a:spcPts val="0"/>
              </a:spcBef>
              <a:spcAft>
                <a:spcPts val="0"/>
              </a:spcAft>
              <a:buSzPts val="2800"/>
              <a:buNone/>
              <a:defRPr>
                <a:latin typeface="Asap"/>
                <a:ea typeface="Asap"/>
                <a:cs typeface="Asap"/>
                <a:sym typeface="Asap"/>
              </a:defRPr>
            </a:lvl8pPr>
            <a:lvl9pPr lvl="8" rtl="0">
              <a:spcBef>
                <a:spcPts val="0"/>
              </a:spcBef>
              <a:spcAft>
                <a:spcPts val="0"/>
              </a:spcAft>
              <a:buSzPts val="2800"/>
              <a:buNone/>
              <a:defRPr>
                <a:latin typeface="Asap"/>
                <a:ea typeface="Asap"/>
                <a:cs typeface="Asap"/>
                <a:sym typeface="Asap"/>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736" name="Shape 1736"/>
        <p:cNvGrpSpPr/>
        <p:nvPr/>
      </p:nvGrpSpPr>
      <p:grpSpPr>
        <a:xfrm>
          <a:off x="0" y="0"/>
          <a:ext cx="0" cy="0"/>
          <a:chOff x="0" y="0"/>
          <a:chExt cx="0" cy="0"/>
        </a:xfrm>
      </p:grpSpPr>
      <p:pic>
        <p:nvPicPr>
          <p:cNvPr id="1737" name="Google Shape;1737;p41"/>
          <p:cNvPicPr preferRelativeResize="0"/>
          <p:nvPr/>
        </p:nvPicPr>
        <p:blipFill>
          <a:blip r:embed="rId2">
            <a:alphaModFix/>
          </a:blip>
          <a:stretch>
            <a:fillRect/>
          </a:stretch>
        </p:blipFill>
        <p:spPr>
          <a:xfrm>
            <a:off x="-6350" y="-11200"/>
            <a:ext cx="9177974" cy="51642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738" name="Shape 1738"/>
        <p:cNvGrpSpPr/>
        <p:nvPr/>
      </p:nvGrpSpPr>
      <p:grpSpPr>
        <a:xfrm>
          <a:off x="0" y="0"/>
          <a:ext cx="0" cy="0"/>
          <a:chOff x="0" y="0"/>
          <a:chExt cx="0" cy="0"/>
        </a:xfrm>
      </p:grpSpPr>
      <p:pic>
        <p:nvPicPr>
          <p:cNvPr id="1739" name="Google Shape;1739;p42"/>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740" name="Google Shape;1740;p42"/>
          <p:cNvSpPr/>
          <p:nvPr/>
        </p:nvSpPr>
        <p:spPr>
          <a:xfrm flipH="1" rot="10800000">
            <a:off x="-29200" y="3283750"/>
            <a:ext cx="9201600" cy="1858500"/>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spTree>
      <p:nvGrpSpPr>
        <p:cNvPr id="1741" name="Shape 1741"/>
        <p:cNvGrpSpPr/>
        <p:nvPr/>
      </p:nvGrpSpPr>
      <p:grpSpPr>
        <a:xfrm>
          <a:off x="0" y="0"/>
          <a:ext cx="0" cy="0"/>
          <a:chOff x="0" y="0"/>
          <a:chExt cx="0" cy="0"/>
        </a:xfrm>
      </p:grpSpPr>
      <p:pic>
        <p:nvPicPr>
          <p:cNvPr id="1742" name="Google Shape;1742;p43"/>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1743" name="Google Shape;1743;p43"/>
          <p:cNvSpPr/>
          <p:nvPr/>
        </p:nvSpPr>
        <p:spPr>
          <a:xfrm rot="10800000">
            <a:off x="6912590" y="-6912"/>
            <a:ext cx="2252150" cy="5157325"/>
          </a:xfrm>
          <a:custGeom>
            <a:rect b="b" l="l" r="r" t="t"/>
            <a:pathLst>
              <a:path extrusionOk="0" h="206293" w="90086">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 name="Shape 205"/>
        <p:cNvGrpSpPr/>
        <p:nvPr/>
      </p:nvGrpSpPr>
      <p:grpSpPr>
        <a:xfrm>
          <a:off x="0" y="0"/>
          <a:ext cx="0" cy="0"/>
          <a:chOff x="0" y="0"/>
          <a:chExt cx="0" cy="0"/>
        </a:xfrm>
      </p:grpSpPr>
      <p:pic>
        <p:nvPicPr>
          <p:cNvPr id="206" name="Google Shape;206;p6"/>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207" name="Google Shape;207;p6"/>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6"/>
          <p:cNvSpPr/>
          <p:nvPr/>
        </p:nvSpPr>
        <p:spPr>
          <a:xfrm rot="2700000">
            <a:off x="7081543" y="743755"/>
            <a:ext cx="1000673" cy="1010967"/>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rot="8100000">
            <a:off x="6382017" y="3061336"/>
            <a:ext cx="1578437" cy="159467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0" name="Shape 210"/>
        <p:cNvGrpSpPr/>
        <p:nvPr/>
      </p:nvGrpSpPr>
      <p:grpSpPr>
        <a:xfrm>
          <a:off x="0" y="0"/>
          <a:ext cx="0" cy="0"/>
          <a:chOff x="0" y="0"/>
          <a:chExt cx="0" cy="0"/>
        </a:xfrm>
      </p:grpSpPr>
      <p:pic>
        <p:nvPicPr>
          <p:cNvPr id="211" name="Google Shape;211;p7"/>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212" name="Google Shape;212;p7"/>
          <p:cNvSpPr/>
          <p:nvPr/>
        </p:nvSpPr>
        <p:spPr>
          <a:xfrm>
            <a:off x="1415950" y="1367275"/>
            <a:ext cx="6312076" cy="2931348"/>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accent1"/>
              </a:buClr>
              <a:buSzPts val="800"/>
              <a:buChar char="●"/>
              <a:defRPr/>
            </a:lvl1pPr>
            <a:lvl2pPr indent="-279400" lvl="1" marL="914400">
              <a:spcBef>
                <a:spcPts val="0"/>
              </a:spcBef>
              <a:spcAft>
                <a:spcPts val="0"/>
              </a:spcAft>
              <a:buClr>
                <a:srgbClr val="999999"/>
              </a:buClr>
              <a:buSzPts val="800"/>
              <a:buFont typeface="Open Sans"/>
              <a:buChar char="○"/>
              <a:defRPr sz="1200"/>
            </a:lvl2pPr>
            <a:lvl3pPr indent="-279400" lvl="2" marL="1371600">
              <a:spcBef>
                <a:spcPts val="0"/>
              </a:spcBef>
              <a:spcAft>
                <a:spcPts val="0"/>
              </a:spcAft>
              <a:buClr>
                <a:srgbClr val="999999"/>
              </a:buClr>
              <a:buSzPts val="800"/>
              <a:buFont typeface="Open Sans"/>
              <a:buChar char="■"/>
              <a:defRPr sz="1200"/>
            </a:lvl3pPr>
            <a:lvl4pPr indent="-279400" lvl="3" marL="1828800">
              <a:spcBef>
                <a:spcPts val="0"/>
              </a:spcBef>
              <a:spcAft>
                <a:spcPts val="0"/>
              </a:spcAft>
              <a:buClr>
                <a:srgbClr val="999999"/>
              </a:buClr>
              <a:buSzPts val="800"/>
              <a:buFont typeface="Open Sans"/>
              <a:buChar char="●"/>
              <a:defRPr sz="1200"/>
            </a:lvl4pPr>
            <a:lvl5pPr indent="-304800" lvl="4" marL="2286000">
              <a:spcBef>
                <a:spcPts val="0"/>
              </a:spcBef>
              <a:spcAft>
                <a:spcPts val="0"/>
              </a:spcAft>
              <a:buClr>
                <a:srgbClr val="999999"/>
              </a:buClr>
              <a:buSzPts val="1200"/>
              <a:buFont typeface="Open Sans"/>
              <a:buChar char="○"/>
              <a:defRPr sz="1200"/>
            </a:lvl5pPr>
            <a:lvl6pPr indent="-304800" lvl="5" marL="2743200">
              <a:spcBef>
                <a:spcPts val="0"/>
              </a:spcBef>
              <a:spcAft>
                <a:spcPts val="0"/>
              </a:spcAft>
              <a:buClr>
                <a:srgbClr val="999999"/>
              </a:buClr>
              <a:buSzPts val="1200"/>
              <a:buFont typeface="Open Sans"/>
              <a:buChar char="■"/>
              <a:defRPr sz="1200"/>
            </a:lvl6pPr>
            <a:lvl7pPr indent="-273050" lvl="6" marL="3200400">
              <a:spcBef>
                <a:spcPts val="0"/>
              </a:spcBef>
              <a:spcAft>
                <a:spcPts val="0"/>
              </a:spcAft>
              <a:buClr>
                <a:srgbClr val="999999"/>
              </a:buClr>
              <a:buSzPts val="700"/>
              <a:buFont typeface="Open Sans"/>
              <a:buChar char="●"/>
              <a:defRPr sz="1200"/>
            </a:lvl7pPr>
            <a:lvl8pPr indent="-273050" lvl="7" marL="3657600">
              <a:spcBef>
                <a:spcPts val="0"/>
              </a:spcBef>
              <a:spcAft>
                <a:spcPts val="0"/>
              </a:spcAft>
              <a:buClr>
                <a:srgbClr val="999999"/>
              </a:buClr>
              <a:buSzPts val="700"/>
              <a:buFont typeface="Open Sans"/>
              <a:buChar char="○"/>
              <a:defRPr sz="1200"/>
            </a:lvl8pPr>
            <a:lvl9pPr indent="-266700" lvl="8" marL="4114800">
              <a:spcBef>
                <a:spcPts val="0"/>
              </a:spcBef>
              <a:spcAft>
                <a:spcPts val="0"/>
              </a:spcAft>
              <a:buClr>
                <a:srgbClr val="999999"/>
              </a:buClr>
              <a:buSzPts val="600"/>
              <a:buFont typeface="Open Sans"/>
              <a:buChar char="■"/>
              <a:defRPr sz="1200"/>
            </a:lvl9pPr>
          </a:lstStyle>
          <a:p/>
        </p:txBody>
      </p:sp>
      <p:sp>
        <p:nvSpPr>
          <p:cNvPr id="214" name="Google Shape;214;p7"/>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3500">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7"/>
          <p:cNvSpPr/>
          <p:nvPr/>
        </p:nvSpPr>
        <p:spPr>
          <a:xfrm rot="-3227471">
            <a:off x="1090743" y="1142223"/>
            <a:ext cx="670146" cy="67704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rot="5020385">
            <a:off x="7016623" y="2075794"/>
            <a:ext cx="1263584" cy="127658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rot="-7559196">
            <a:off x="801947" y="3622921"/>
            <a:ext cx="1072864" cy="108390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7"/>
          <p:cNvGrpSpPr/>
          <p:nvPr/>
        </p:nvGrpSpPr>
        <p:grpSpPr>
          <a:xfrm>
            <a:off x="7078787" y="4519374"/>
            <a:ext cx="646037" cy="180671"/>
            <a:chOff x="3546149" y="1286052"/>
            <a:chExt cx="646037" cy="180671"/>
          </a:xfrm>
        </p:grpSpPr>
        <p:sp>
          <p:nvSpPr>
            <p:cNvPr id="219" name="Google Shape;219;p7"/>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9" name="Shape 259"/>
        <p:cNvGrpSpPr/>
        <p:nvPr/>
      </p:nvGrpSpPr>
      <p:grpSpPr>
        <a:xfrm>
          <a:off x="0" y="0"/>
          <a:ext cx="0" cy="0"/>
          <a:chOff x="0" y="0"/>
          <a:chExt cx="0" cy="0"/>
        </a:xfrm>
      </p:grpSpPr>
      <p:pic>
        <p:nvPicPr>
          <p:cNvPr id="260" name="Google Shape;260;p8"/>
          <p:cNvPicPr preferRelativeResize="0"/>
          <p:nvPr/>
        </p:nvPicPr>
        <p:blipFill>
          <a:blip r:embed="rId2">
            <a:alphaModFix/>
          </a:blip>
          <a:stretch>
            <a:fillRect/>
          </a:stretch>
        </p:blipFill>
        <p:spPr>
          <a:xfrm rot="10800000">
            <a:off x="5351" y="-1250"/>
            <a:ext cx="9153224" cy="5143500"/>
          </a:xfrm>
          <a:prstGeom prst="rect">
            <a:avLst/>
          </a:prstGeom>
          <a:noFill/>
          <a:ln>
            <a:noFill/>
          </a:ln>
          <a:effectLst>
            <a:outerShdw blurRad="185738" rotWithShape="0" algn="bl" dir="5520000" dist="190500">
              <a:srgbClr val="000000">
                <a:alpha val="87000"/>
              </a:srgbClr>
            </a:outerShdw>
          </a:effectLst>
        </p:spPr>
      </p:pic>
      <p:sp>
        <p:nvSpPr>
          <p:cNvPr id="261" name="Google Shape;261;p8"/>
          <p:cNvSpPr/>
          <p:nvPr/>
        </p:nvSpPr>
        <p:spPr>
          <a:xfrm>
            <a:off x="717425" y="2310700"/>
            <a:ext cx="7709155" cy="2084898"/>
          </a:xfrm>
          <a:custGeom>
            <a:rect b="b" l="l" r="r" t="t"/>
            <a:pathLst>
              <a:path extrusionOk="0" h="138027" w="243076">
                <a:moveTo>
                  <a:pt x="1" y="0"/>
                </a:moveTo>
                <a:lnTo>
                  <a:pt x="1" y="138027"/>
                </a:lnTo>
                <a:lnTo>
                  <a:pt x="243075" y="138027"/>
                </a:lnTo>
                <a:lnTo>
                  <a:pt x="243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29200" y="-27650"/>
            <a:ext cx="9201600" cy="1858500"/>
          </a:xfrm>
          <a:custGeom>
            <a:rect b="b" l="l" r="r" t="t"/>
            <a:pathLst>
              <a:path extrusionOk="0" h="89826" w="368064">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263" name="Google Shape;263;p8"/>
          <p:cNvSpPr txBox="1"/>
          <p:nvPr>
            <p:ph type="title"/>
          </p:nvPr>
        </p:nvSpPr>
        <p:spPr>
          <a:xfrm>
            <a:off x="1479425" y="1881750"/>
            <a:ext cx="4831200" cy="13560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4" name="Google Shape;264;p8"/>
          <p:cNvSpPr txBox="1"/>
          <p:nvPr>
            <p:ph idx="1" type="subTitle"/>
          </p:nvPr>
        </p:nvSpPr>
        <p:spPr>
          <a:xfrm>
            <a:off x="1479425" y="3361200"/>
            <a:ext cx="5811600" cy="1123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65" name="Google Shape;265;p8"/>
          <p:cNvSpPr/>
          <p:nvPr/>
        </p:nvSpPr>
        <p:spPr>
          <a:xfrm rot="-6069498">
            <a:off x="350141" y="2980646"/>
            <a:ext cx="993146" cy="100336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rot="6740761">
            <a:off x="7557310" y="3623747"/>
            <a:ext cx="1035808" cy="104646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rot="2930920">
            <a:off x="5690536" y="1247273"/>
            <a:ext cx="1709759" cy="172745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8"/>
          <p:cNvGrpSpPr/>
          <p:nvPr/>
        </p:nvGrpSpPr>
        <p:grpSpPr>
          <a:xfrm>
            <a:off x="8630549" y="2324491"/>
            <a:ext cx="189958" cy="642761"/>
            <a:chOff x="790510" y="3153550"/>
            <a:chExt cx="189958" cy="642761"/>
          </a:xfrm>
        </p:grpSpPr>
        <p:sp>
          <p:nvSpPr>
            <p:cNvPr id="269" name="Google Shape;269;p8"/>
            <p:cNvSpPr/>
            <p:nvPr/>
          </p:nvSpPr>
          <p:spPr>
            <a:xfrm>
              <a:off x="943917" y="3153821"/>
              <a:ext cx="30486" cy="26913"/>
            </a:xfrm>
            <a:custGeom>
              <a:rect b="b" l="l" r="r" t="t"/>
              <a:pathLst>
                <a:path extrusionOk="0" h="994" w="1126">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945568" y="3222537"/>
              <a:ext cx="34900" cy="26588"/>
            </a:xfrm>
            <a:custGeom>
              <a:rect b="b" l="l" r="r" t="t"/>
              <a:pathLst>
                <a:path extrusionOk="0" h="982" w="1289">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943917" y="3290441"/>
              <a:ext cx="30486" cy="26913"/>
            </a:xfrm>
            <a:custGeom>
              <a:rect b="b" l="l" r="r" t="t"/>
              <a:pathLst>
                <a:path extrusionOk="0" h="994" w="1126">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943917" y="3358751"/>
              <a:ext cx="30486" cy="26913"/>
            </a:xfrm>
            <a:custGeom>
              <a:rect b="b" l="l" r="r" t="t"/>
              <a:pathLst>
                <a:path extrusionOk="0" h="994" w="1126">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945568" y="3427549"/>
              <a:ext cx="34900" cy="26479"/>
            </a:xfrm>
            <a:custGeom>
              <a:rect b="b" l="l" r="r" t="t"/>
              <a:pathLst>
                <a:path extrusionOk="0" h="978" w="1289">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945568" y="3495832"/>
              <a:ext cx="34900" cy="26506"/>
            </a:xfrm>
            <a:custGeom>
              <a:rect b="b" l="l" r="r" t="t"/>
              <a:pathLst>
                <a:path extrusionOk="0" h="979" w="1289">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943917" y="3563628"/>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943917" y="3631965"/>
              <a:ext cx="30486" cy="26913"/>
            </a:xfrm>
            <a:custGeom>
              <a:rect b="b" l="l" r="r" t="t"/>
              <a:pathLst>
                <a:path extrusionOk="0" h="994" w="1126">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945568" y="3700763"/>
              <a:ext cx="34900" cy="26479"/>
            </a:xfrm>
            <a:custGeom>
              <a:rect b="b" l="l" r="r" t="t"/>
              <a:pathLst>
                <a:path extrusionOk="0" h="978" w="1289">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943917" y="3769371"/>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897023" y="3153550"/>
              <a:ext cx="27183" cy="27183"/>
            </a:xfrm>
            <a:custGeom>
              <a:rect b="b" l="l" r="r" t="t"/>
              <a:pathLst>
                <a:path extrusionOk="0" h="1004" w="1004">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897023" y="3221860"/>
              <a:ext cx="27183" cy="27183"/>
            </a:xfrm>
            <a:custGeom>
              <a:rect b="b" l="l" r="r" t="t"/>
              <a:pathLst>
                <a:path extrusionOk="0" h="1004" w="1004">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892907" y="3290441"/>
              <a:ext cx="31299" cy="26913"/>
            </a:xfrm>
            <a:custGeom>
              <a:rect b="b" l="l" r="r" t="t"/>
              <a:pathLst>
                <a:path extrusionOk="0" h="994" w="1156">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897023" y="3358481"/>
              <a:ext cx="27183" cy="27183"/>
            </a:xfrm>
            <a:custGeom>
              <a:rect b="b" l="l" r="r" t="t"/>
              <a:pathLst>
                <a:path extrusionOk="0" h="1004" w="1004">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894559" y="3427549"/>
              <a:ext cx="34900" cy="26479"/>
            </a:xfrm>
            <a:custGeom>
              <a:rect b="b" l="l" r="r" t="t"/>
              <a:pathLst>
                <a:path extrusionOk="0" h="978" w="1289">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897023" y="3495913"/>
              <a:ext cx="27183" cy="26371"/>
            </a:xfrm>
            <a:custGeom>
              <a:rect b="b" l="l" r="r" t="t"/>
              <a:pathLst>
                <a:path extrusionOk="0" h="974"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897023" y="3564224"/>
              <a:ext cx="27183" cy="26344"/>
            </a:xfrm>
            <a:custGeom>
              <a:rect b="b" l="l" r="r" t="t"/>
              <a:pathLst>
                <a:path extrusionOk="0" h="973"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897023" y="3632534"/>
              <a:ext cx="27183" cy="26344"/>
            </a:xfrm>
            <a:custGeom>
              <a:rect b="b" l="l" r="r" t="t"/>
              <a:pathLst>
                <a:path extrusionOk="0" h="973" w="1004">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897023" y="3700817"/>
              <a:ext cx="27183" cy="26371"/>
            </a:xfrm>
            <a:custGeom>
              <a:rect b="b" l="l" r="r" t="t"/>
              <a:pathLst>
                <a:path extrusionOk="0" h="974" w="1004">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892907" y="3769371"/>
              <a:ext cx="31299" cy="26940"/>
            </a:xfrm>
            <a:custGeom>
              <a:rect b="b" l="l" r="r" t="t"/>
              <a:pathLst>
                <a:path extrusionOk="0" h="995" w="1156">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846826" y="3153550"/>
              <a:ext cx="26344" cy="27183"/>
            </a:xfrm>
            <a:custGeom>
              <a:rect b="b" l="l" r="r" t="t"/>
              <a:pathLst>
                <a:path extrusionOk="0" h="1004" w="973">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846826" y="3221860"/>
              <a:ext cx="26344" cy="27183"/>
            </a:xfrm>
            <a:custGeom>
              <a:rect b="b" l="l" r="r" t="t"/>
              <a:pathLst>
                <a:path extrusionOk="0" h="1004" w="973">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841871" y="3290441"/>
              <a:ext cx="31299" cy="26913"/>
            </a:xfrm>
            <a:custGeom>
              <a:rect b="b" l="l" r="r" t="t"/>
              <a:pathLst>
                <a:path extrusionOk="0" h="994" w="1156">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846826" y="3358481"/>
              <a:ext cx="26344" cy="27183"/>
            </a:xfrm>
            <a:custGeom>
              <a:rect b="b" l="l" r="r" t="t"/>
              <a:pathLst>
                <a:path extrusionOk="0" h="1004" w="973">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841871" y="3427062"/>
              <a:ext cx="31299" cy="26913"/>
            </a:xfrm>
            <a:custGeom>
              <a:rect b="b" l="l" r="r" t="t"/>
              <a:pathLst>
                <a:path extrusionOk="0" h="994" w="1156">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846826" y="3495913"/>
              <a:ext cx="26344" cy="26371"/>
            </a:xfrm>
            <a:custGeom>
              <a:rect b="b" l="l" r="r" t="t"/>
              <a:pathLst>
                <a:path extrusionOk="0" h="974"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846826" y="3564224"/>
              <a:ext cx="26344" cy="26344"/>
            </a:xfrm>
            <a:custGeom>
              <a:rect b="b" l="l" r="r" t="t"/>
              <a:pathLst>
                <a:path extrusionOk="0" h="973"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846826" y="3632534"/>
              <a:ext cx="26344" cy="26344"/>
            </a:xfrm>
            <a:custGeom>
              <a:rect b="b" l="l" r="r" t="t"/>
              <a:pathLst>
                <a:path extrusionOk="0" h="973" w="973">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846826" y="3700817"/>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841871" y="3769371"/>
              <a:ext cx="31299" cy="26940"/>
            </a:xfrm>
            <a:custGeom>
              <a:rect b="b" l="l" r="r" t="t"/>
              <a:pathLst>
                <a:path extrusionOk="0" h="995" w="1156">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790510" y="3154227"/>
              <a:ext cx="34927" cy="26588"/>
            </a:xfrm>
            <a:custGeom>
              <a:rect b="b" l="l" r="r" t="t"/>
              <a:pathLst>
                <a:path extrusionOk="0" h="982" w="129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791674" y="3222131"/>
              <a:ext cx="31299" cy="26913"/>
            </a:xfrm>
            <a:custGeom>
              <a:rect b="b" l="l" r="r" t="t"/>
              <a:pathLst>
                <a:path extrusionOk="0" h="994" w="1156">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791674" y="3290441"/>
              <a:ext cx="31299" cy="26913"/>
            </a:xfrm>
            <a:custGeom>
              <a:rect b="b" l="l" r="r" t="t"/>
              <a:pathLst>
                <a:path extrusionOk="0" h="994" w="1156">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790537" y="3359239"/>
              <a:ext cx="34900" cy="26479"/>
            </a:xfrm>
            <a:custGeom>
              <a:rect b="b" l="l" r="r" t="t"/>
              <a:pathLst>
                <a:path extrusionOk="0" h="978" w="1289">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791674" y="3427062"/>
              <a:ext cx="31299" cy="26913"/>
            </a:xfrm>
            <a:custGeom>
              <a:rect b="b" l="l" r="r" t="t"/>
              <a:pathLst>
                <a:path extrusionOk="0" h="994" w="1156">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791674" y="3495345"/>
              <a:ext cx="31299" cy="26940"/>
            </a:xfrm>
            <a:custGeom>
              <a:rect b="b" l="l" r="r" t="t"/>
              <a:pathLst>
                <a:path extrusionOk="0" h="995" w="1156">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790510" y="3563330"/>
              <a:ext cx="34927" cy="27319"/>
            </a:xfrm>
            <a:custGeom>
              <a:rect b="b" l="l" r="r" t="t"/>
              <a:pathLst>
                <a:path extrusionOk="0" h="1009" w="129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790537" y="3632453"/>
              <a:ext cx="34900" cy="26506"/>
            </a:xfrm>
            <a:custGeom>
              <a:rect b="b" l="l" r="r" t="t"/>
              <a:pathLst>
                <a:path extrusionOk="0" h="979" w="1289">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791674" y="3700275"/>
              <a:ext cx="31299" cy="26913"/>
            </a:xfrm>
            <a:custGeom>
              <a:rect b="b" l="l" r="r" t="t"/>
              <a:pathLst>
                <a:path extrusionOk="0" h="994" w="1156">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791674" y="3769371"/>
              <a:ext cx="31299" cy="26940"/>
            </a:xfrm>
            <a:custGeom>
              <a:rect b="b" l="l" r="r" t="t"/>
              <a:pathLst>
                <a:path extrusionOk="0" h="995" w="1156">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9" name="Shape 309"/>
        <p:cNvGrpSpPr/>
        <p:nvPr/>
      </p:nvGrpSpPr>
      <p:grpSpPr>
        <a:xfrm>
          <a:off x="0" y="0"/>
          <a:ext cx="0" cy="0"/>
          <a:chOff x="0" y="0"/>
          <a:chExt cx="0" cy="0"/>
        </a:xfrm>
      </p:grpSpPr>
      <p:pic>
        <p:nvPicPr>
          <p:cNvPr id="310" name="Google Shape;310;p9"/>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311" name="Google Shape;311;p9"/>
          <p:cNvSpPr txBox="1"/>
          <p:nvPr>
            <p:ph type="title"/>
          </p:nvPr>
        </p:nvSpPr>
        <p:spPr>
          <a:xfrm>
            <a:off x="717425" y="1480375"/>
            <a:ext cx="37245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12" name="Google Shape;312;p9"/>
          <p:cNvSpPr txBox="1"/>
          <p:nvPr>
            <p:ph idx="1" type="subTitle"/>
          </p:nvPr>
        </p:nvSpPr>
        <p:spPr>
          <a:xfrm>
            <a:off x="717425" y="2875400"/>
            <a:ext cx="3724500" cy="691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3" name="Google Shape;313;p9"/>
          <p:cNvSpPr txBox="1"/>
          <p:nvPr>
            <p:ph idx="2" type="body"/>
          </p:nvPr>
        </p:nvSpPr>
        <p:spPr>
          <a:xfrm>
            <a:off x="4441925" y="1674275"/>
            <a:ext cx="3984600" cy="1892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grpSp>
        <p:nvGrpSpPr>
          <p:cNvPr id="314" name="Google Shape;314;p9"/>
          <p:cNvGrpSpPr/>
          <p:nvPr/>
        </p:nvGrpSpPr>
        <p:grpSpPr>
          <a:xfrm rot="10800000">
            <a:off x="7564122" y="3731035"/>
            <a:ext cx="646037" cy="180671"/>
            <a:chOff x="3546149" y="1286052"/>
            <a:chExt cx="646037" cy="180671"/>
          </a:xfrm>
        </p:grpSpPr>
        <p:sp>
          <p:nvSpPr>
            <p:cNvPr id="315" name="Google Shape;315;p9"/>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9"/>
          <p:cNvSpPr/>
          <p:nvPr/>
        </p:nvSpPr>
        <p:spPr>
          <a:xfrm rot="2845710">
            <a:off x="7115059" y="518051"/>
            <a:ext cx="980622" cy="990760"/>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rot="-490193">
            <a:off x="2477814" y="428652"/>
            <a:ext cx="809911" cy="818243"/>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rot="-9266051">
            <a:off x="1322515" y="3724522"/>
            <a:ext cx="1131145" cy="114274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8" name="Shape 358"/>
        <p:cNvGrpSpPr/>
        <p:nvPr/>
      </p:nvGrpSpPr>
      <p:grpSpPr>
        <a:xfrm>
          <a:off x="0" y="0"/>
          <a:ext cx="0" cy="0"/>
          <a:chOff x="0" y="0"/>
          <a:chExt cx="0" cy="0"/>
        </a:xfrm>
      </p:grpSpPr>
      <p:pic>
        <p:nvPicPr>
          <p:cNvPr id="359" name="Google Shape;359;p10"/>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rotWithShape="0" algn="bl" dir="5520000" dist="190500">
              <a:srgbClr val="000000">
                <a:alpha val="87000"/>
              </a:srgbClr>
            </a:outerShdw>
          </a:effectLst>
        </p:spPr>
      </p:pic>
      <p:sp>
        <p:nvSpPr>
          <p:cNvPr id="360" name="Google Shape;360;p10"/>
          <p:cNvSpPr txBox="1"/>
          <p:nvPr>
            <p:ph idx="1" type="body"/>
          </p:nvPr>
        </p:nvSpPr>
        <p:spPr>
          <a:xfrm>
            <a:off x="3552475" y="3034535"/>
            <a:ext cx="4974600" cy="10197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600"/>
              <a:buNone/>
              <a:defRPr b="1" sz="3500">
                <a:solidFill>
                  <a:schemeClr val="accent1"/>
                </a:solidFill>
                <a:latin typeface="Roboto"/>
                <a:ea typeface="Roboto"/>
                <a:cs typeface="Roboto"/>
                <a:sym typeface="Roboto"/>
              </a:defRPr>
            </a:lvl1pPr>
          </a:lstStyle>
          <a:p/>
        </p:txBody>
      </p:sp>
      <p:sp>
        <p:nvSpPr>
          <p:cNvPr id="361" name="Google Shape;361;p10"/>
          <p:cNvSpPr/>
          <p:nvPr/>
        </p:nvSpPr>
        <p:spPr>
          <a:xfrm rot="-2311878">
            <a:off x="439003" y="349214"/>
            <a:ext cx="1574192" cy="1590386"/>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0"/>
          <p:cNvSpPr/>
          <p:nvPr/>
        </p:nvSpPr>
        <p:spPr>
          <a:xfrm rot="-7869334">
            <a:off x="1494095" y="3305525"/>
            <a:ext cx="1189759" cy="120205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0"/>
          <p:cNvSpPr/>
          <p:nvPr/>
        </p:nvSpPr>
        <p:spPr>
          <a:xfrm rot="1211548">
            <a:off x="7554593" y="1621839"/>
            <a:ext cx="1189764" cy="1202098"/>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10"/>
          <p:cNvGrpSpPr/>
          <p:nvPr/>
        </p:nvGrpSpPr>
        <p:grpSpPr>
          <a:xfrm>
            <a:off x="4011402" y="2646952"/>
            <a:ext cx="646037" cy="180671"/>
            <a:chOff x="3546149" y="1286052"/>
            <a:chExt cx="646037" cy="180671"/>
          </a:xfrm>
        </p:grpSpPr>
        <p:sp>
          <p:nvSpPr>
            <p:cNvPr id="365" name="Google Shape;365;p1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0"/>
          <p:cNvGrpSpPr/>
          <p:nvPr/>
        </p:nvGrpSpPr>
        <p:grpSpPr>
          <a:xfrm>
            <a:off x="7780537" y="4262502"/>
            <a:ext cx="646037" cy="180671"/>
            <a:chOff x="3546149" y="1286052"/>
            <a:chExt cx="646037" cy="180671"/>
          </a:xfrm>
        </p:grpSpPr>
        <p:sp>
          <p:nvSpPr>
            <p:cNvPr id="406" name="Google Shape;406;p1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1pPr>
            <a:lvl2pPr lvl="1">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2pPr>
            <a:lvl3pPr lvl="2">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3pPr>
            <a:lvl4pPr lvl="3">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4pPr>
            <a:lvl5pPr lvl="4">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5pPr>
            <a:lvl6pPr lvl="5">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6pPr>
            <a:lvl7pPr lvl="6">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7pPr>
            <a:lvl8pPr lvl="7">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8pPr>
            <a:lvl9pPr lvl="8">
              <a:spcBef>
                <a:spcPts val="0"/>
              </a:spcBef>
              <a:spcAft>
                <a:spcPts val="0"/>
              </a:spcAft>
              <a:buClr>
                <a:schemeClr val="accent1"/>
              </a:buClr>
              <a:buSzPts val="2800"/>
              <a:buFont typeface="Roboto"/>
              <a:buNone/>
              <a:defRPr b="1" sz="2800">
                <a:solidFill>
                  <a:schemeClr val="accent1"/>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1pPr>
            <a:lvl2pPr indent="-330200" lvl="1" marL="9144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2pPr>
            <a:lvl3pPr indent="-330200" lvl="2" marL="13716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3pPr>
            <a:lvl4pPr indent="-330200" lvl="3" marL="18288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4pPr>
            <a:lvl5pPr indent="-330200" lvl="4" marL="22860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5pPr>
            <a:lvl6pPr indent="-330200" lvl="5" marL="2743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6pPr>
            <a:lvl7pPr indent="-330200" lvl="6" marL="32004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7pPr>
            <a:lvl8pPr indent="-330200" lvl="7" marL="36576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8pPr>
            <a:lvl9pPr indent="-330200" lvl="8" marL="41148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hyperlink" Target="https://www.eia.gov/consumption/residential/reports/2009/state_briefs/pdf/CA.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2.xml"/><Relationship Id="rId3" Type="http://schemas.openxmlformats.org/officeDocument/2006/relationships/hyperlink" Target="https://www.eia.gov/consumption/residential/reports/2009/state_briefs/pdf/CA.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hyperlink" Target="https://www.sce.com/regulatory/energy-data---reports-and-complianc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7.xml"/><Relationship Id="rId3"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www.unitedstateszipcodes.org/c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xml"/><Relationship Id="rId3" Type="http://schemas.openxmlformats.org/officeDocument/2006/relationships/image" Target="../media/image4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2.xml"/><Relationship Id="rId3" Type="http://schemas.openxmlformats.org/officeDocument/2006/relationships/image" Target="../media/image47.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3.xml"/><Relationship Id="rId3"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4.xml"/><Relationship Id="rId3" Type="http://schemas.openxmlformats.org/officeDocument/2006/relationships/image" Target="../media/image38.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6.xml"/><Relationship Id="rId3" Type="http://schemas.openxmlformats.org/officeDocument/2006/relationships/image" Target="../media/image48.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8.xml"/><Relationship Id="rId3" Type="http://schemas.openxmlformats.org/officeDocument/2006/relationships/image" Target="../media/image37.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0.xml"/><Relationship Id="rId3" Type="http://schemas.openxmlformats.org/officeDocument/2006/relationships/image" Target="../media/image46.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2.xml"/><Relationship Id="rId3" Type="http://schemas.openxmlformats.org/officeDocument/2006/relationships/image" Target="../media/image55.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1.xml"/><Relationship Id="rId3" Type="http://schemas.openxmlformats.org/officeDocument/2006/relationships/image" Target="../media/image54.jpg"/><Relationship Id="rId4" Type="http://schemas.openxmlformats.org/officeDocument/2006/relationships/image" Target="../media/image5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69.png"/><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2.xml"/><Relationship Id="rId3" Type="http://schemas.openxmlformats.org/officeDocument/2006/relationships/image" Target="../media/image68.png"/><Relationship Id="rId4" Type="http://schemas.openxmlformats.org/officeDocument/2006/relationships/image" Target="../media/image6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3.xml"/><Relationship Id="rId3" Type="http://schemas.openxmlformats.org/officeDocument/2006/relationships/image" Target="../media/image62.jpg"/><Relationship Id="rId4" Type="http://schemas.openxmlformats.org/officeDocument/2006/relationships/image" Target="../media/image70.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44"/>
          <p:cNvSpPr txBox="1"/>
          <p:nvPr>
            <p:ph type="title"/>
          </p:nvPr>
        </p:nvSpPr>
        <p:spPr>
          <a:xfrm>
            <a:off x="724975" y="2578600"/>
            <a:ext cx="5019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Political &amp; External Factors</a:t>
            </a:r>
            <a:endParaRPr sz="3100"/>
          </a:p>
        </p:txBody>
      </p:sp>
      <p:sp>
        <p:nvSpPr>
          <p:cNvPr id="1749" name="Google Shape;1749;p44"/>
          <p:cNvSpPr txBox="1"/>
          <p:nvPr>
            <p:ph idx="1" type="subTitle"/>
          </p:nvPr>
        </p:nvSpPr>
        <p:spPr>
          <a:xfrm>
            <a:off x="934000" y="3302800"/>
            <a:ext cx="4662000" cy="2787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Affecting Energy Consumption</a:t>
            </a:r>
            <a:endParaRPr/>
          </a:p>
        </p:txBody>
      </p:sp>
      <p:grpSp>
        <p:nvGrpSpPr>
          <p:cNvPr id="1750" name="Google Shape;1750;p44"/>
          <p:cNvGrpSpPr/>
          <p:nvPr/>
        </p:nvGrpSpPr>
        <p:grpSpPr>
          <a:xfrm>
            <a:off x="1073217" y="1675091"/>
            <a:ext cx="905913" cy="841795"/>
            <a:chOff x="5985650" y="2860025"/>
            <a:chExt cx="1396075" cy="1539775"/>
          </a:xfrm>
        </p:grpSpPr>
        <p:sp>
          <p:nvSpPr>
            <p:cNvPr id="1751" name="Google Shape;1751;p4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FFE5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44"/>
          <p:cNvGrpSpPr/>
          <p:nvPr/>
        </p:nvGrpSpPr>
        <p:grpSpPr>
          <a:xfrm>
            <a:off x="2952050" y="1822736"/>
            <a:ext cx="564848" cy="613605"/>
            <a:chOff x="1697726" y="3244179"/>
            <a:chExt cx="788124" cy="1146069"/>
          </a:xfrm>
        </p:grpSpPr>
        <p:sp>
          <p:nvSpPr>
            <p:cNvPr id="1784" name="Google Shape;1784;p4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53"/>
          <p:cNvSpPr txBox="1"/>
          <p:nvPr>
            <p:ph idx="4294967295" type="title"/>
          </p:nvPr>
        </p:nvSpPr>
        <p:spPr>
          <a:xfrm>
            <a:off x="5861100" y="1941175"/>
            <a:ext cx="3015900" cy="4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Technological Advancements</a:t>
            </a:r>
            <a:endParaRPr sz="1600"/>
          </a:p>
        </p:txBody>
      </p:sp>
      <p:sp>
        <p:nvSpPr>
          <p:cNvPr id="1979" name="Google Shape;1979;p53"/>
          <p:cNvSpPr txBox="1"/>
          <p:nvPr>
            <p:ph idx="4294967295" type="subTitle"/>
          </p:nvPr>
        </p:nvSpPr>
        <p:spPr>
          <a:xfrm>
            <a:off x="245975" y="1139100"/>
            <a:ext cx="4047300" cy="561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chemeClr val="accent6"/>
                </a:solidFill>
              </a:rPr>
              <a:t>Could substantially reduce emissions in California's building sector but will increase electricity consumption</a:t>
            </a:r>
            <a:endParaRPr b="1">
              <a:solidFill>
                <a:schemeClr val="accent6"/>
              </a:solidFill>
            </a:endParaRPr>
          </a:p>
        </p:txBody>
      </p:sp>
      <p:sp>
        <p:nvSpPr>
          <p:cNvPr id="1980" name="Google Shape;1980;p53"/>
          <p:cNvSpPr txBox="1"/>
          <p:nvPr>
            <p:ph idx="4294967295" type="title"/>
          </p:nvPr>
        </p:nvSpPr>
        <p:spPr>
          <a:xfrm>
            <a:off x="310675" y="827775"/>
            <a:ext cx="30903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Natural Gas to Electric Heating</a:t>
            </a:r>
            <a:endParaRPr sz="1600"/>
          </a:p>
        </p:txBody>
      </p:sp>
      <p:sp>
        <p:nvSpPr>
          <p:cNvPr id="1981" name="Google Shape;1981;p53"/>
          <p:cNvSpPr txBox="1"/>
          <p:nvPr>
            <p:ph idx="4294967295" type="title"/>
          </p:nvPr>
        </p:nvSpPr>
        <p:spPr>
          <a:xfrm>
            <a:off x="561575" y="789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Decarbonization Challenges &amp; Opportunities</a:t>
            </a:r>
            <a:endParaRPr sz="2400"/>
          </a:p>
        </p:txBody>
      </p:sp>
      <p:sp>
        <p:nvSpPr>
          <p:cNvPr id="1982" name="Google Shape;1982;p53"/>
          <p:cNvSpPr txBox="1"/>
          <p:nvPr>
            <p:ph idx="4294967295" type="subTitle"/>
          </p:nvPr>
        </p:nvSpPr>
        <p:spPr>
          <a:xfrm>
            <a:off x="4829700" y="2268450"/>
            <a:ext cx="4047300" cy="606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100">
                <a:solidFill>
                  <a:schemeClr val="accent6"/>
                </a:solidFill>
              </a:rPr>
              <a:t>Energy-efficient structural design and power stability for critical facilities are emerging trends in California.</a:t>
            </a:r>
            <a:endParaRPr b="1" sz="1100">
              <a:solidFill>
                <a:schemeClr val="accent6"/>
              </a:solidFill>
            </a:endParaRPr>
          </a:p>
        </p:txBody>
      </p:sp>
      <p:sp>
        <p:nvSpPr>
          <p:cNvPr id="1983" name="Google Shape;1983;p53"/>
          <p:cNvSpPr txBox="1"/>
          <p:nvPr>
            <p:ph idx="4294967295" type="title"/>
          </p:nvPr>
        </p:nvSpPr>
        <p:spPr>
          <a:xfrm>
            <a:off x="310675" y="3125625"/>
            <a:ext cx="16776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Water Heating</a:t>
            </a:r>
            <a:endParaRPr sz="1600"/>
          </a:p>
        </p:txBody>
      </p:sp>
      <p:sp>
        <p:nvSpPr>
          <p:cNvPr id="1984" name="Google Shape;1984;p53"/>
          <p:cNvSpPr txBox="1"/>
          <p:nvPr>
            <p:ph idx="4294967295" type="subTitle"/>
          </p:nvPr>
        </p:nvSpPr>
        <p:spPr>
          <a:xfrm>
            <a:off x="211125" y="3506625"/>
            <a:ext cx="6131100" cy="647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chemeClr val="accent6"/>
                </a:solidFill>
              </a:rPr>
              <a:t>Energy-intensive element, comprising fully </a:t>
            </a:r>
            <a:r>
              <a:rPr b="1" lang="en" sz="1100" u="sng">
                <a:solidFill>
                  <a:schemeClr val="accent6"/>
                </a:solidFill>
              </a:rPr>
              <a:t>1/4</a:t>
            </a:r>
            <a:r>
              <a:rPr b="1" lang="en" sz="1100" u="sng">
                <a:solidFill>
                  <a:schemeClr val="accent6"/>
                </a:solidFill>
                <a:hlinkClick r:id="rId3">
                  <a:extLst>
                    <a:ext uri="{A12FA001-AC4F-418D-AE19-62706E023703}">
                      <ahyp:hlinkClr val="tx"/>
                    </a:ext>
                  </a:extLst>
                </a:hlinkClick>
              </a:rPr>
              <a:t> of total residential energy use</a:t>
            </a:r>
            <a:r>
              <a:rPr b="1" lang="en" sz="1100">
                <a:solidFill>
                  <a:schemeClr val="accent6"/>
                </a:solidFill>
              </a:rPr>
              <a:t>, improving water-heating efficiency could significantly decrease California’s overall energy usage</a:t>
            </a:r>
            <a:endParaRPr b="1" sz="1100">
              <a:solidFill>
                <a:schemeClr val="accent6"/>
              </a:solidFill>
            </a:endParaRPr>
          </a:p>
        </p:txBody>
      </p:sp>
      <p:grpSp>
        <p:nvGrpSpPr>
          <p:cNvPr id="1985" name="Google Shape;1985;p53"/>
          <p:cNvGrpSpPr/>
          <p:nvPr/>
        </p:nvGrpSpPr>
        <p:grpSpPr>
          <a:xfrm>
            <a:off x="2225772" y="2154283"/>
            <a:ext cx="805689" cy="647270"/>
            <a:chOff x="1190625" y="238125"/>
            <a:chExt cx="5228350" cy="5228350"/>
          </a:xfrm>
        </p:grpSpPr>
        <p:sp>
          <p:nvSpPr>
            <p:cNvPr id="1986" name="Google Shape;1986;p53"/>
            <p:cNvSpPr/>
            <p:nvPr/>
          </p:nvSpPr>
          <p:spPr>
            <a:xfrm>
              <a:off x="1190625" y="238125"/>
              <a:ext cx="5228350" cy="5228350"/>
            </a:xfrm>
            <a:custGeom>
              <a:rect b="b" l="l" r="r" t="t"/>
              <a:pathLst>
                <a:path extrusionOk="0" h="209134" w="209134">
                  <a:moveTo>
                    <a:pt x="0" y="0"/>
                  </a:moveTo>
                  <a:lnTo>
                    <a:pt x="0" y="159724"/>
                  </a:lnTo>
                  <a:lnTo>
                    <a:pt x="7598" y="165851"/>
                  </a:lnTo>
                  <a:lnTo>
                    <a:pt x="0" y="171978"/>
                  </a:lnTo>
                  <a:lnTo>
                    <a:pt x="0" y="209133"/>
                  </a:lnTo>
                  <a:lnTo>
                    <a:pt x="98452" y="209133"/>
                  </a:lnTo>
                  <a:lnTo>
                    <a:pt x="104579" y="199575"/>
                  </a:lnTo>
                  <a:lnTo>
                    <a:pt x="110706" y="209133"/>
                  </a:lnTo>
                  <a:lnTo>
                    <a:pt x="122961" y="209133"/>
                  </a:lnTo>
                  <a:lnTo>
                    <a:pt x="129088" y="199575"/>
                  </a:lnTo>
                  <a:lnTo>
                    <a:pt x="135215" y="209133"/>
                  </a:lnTo>
                  <a:lnTo>
                    <a:pt x="147469" y="209133"/>
                  </a:lnTo>
                  <a:cubicBezTo>
                    <a:pt x="147102" y="207173"/>
                    <a:pt x="153596" y="200678"/>
                    <a:pt x="153596" y="200678"/>
                  </a:cubicBezTo>
                  <a:lnTo>
                    <a:pt x="159724" y="209133"/>
                  </a:lnTo>
                  <a:lnTo>
                    <a:pt x="171978" y="209133"/>
                  </a:lnTo>
                  <a:lnTo>
                    <a:pt x="178105" y="200678"/>
                  </a:lnTo>
                  <a:lnTo>
                    <a:pt x="184232" y="209133"/>
                  </a:lnTo>
                  <a:lnTo>
                    <a:pt x="209133" y="209133"/>
                  </a:lnTo>
                  <a:lnTo>
                    <a:pt x="209133" y="147469"/>
                  </a:lnTo>
                  <a:lnTo>
                    <a:pt x="203374" y="141342"/>
                  </a:lnTo>
                  <a:lnTo>
                    <a:pt x="209133" y="135215"/>
                  </a:lnTo>
                  <a:lnTo>
                    <a:pt x="209133" y="61689"/>
                  </a:lnTo>
                  <a:lnTo>
                    <a:pt x="201903" y="55561"/>
                  </a:lnTo>
                  <a:lnTo>
                    <a:pt x="209133" y="49434"/>
                  </a:lnTo>
                  <a:lnTo>
                    <a:pt x="209133" y="37180"/>
                  </a:lnTo>
                  <a:lnTo>
                    <a:pt x="201903" y="31053"/>
                  </a:lnTo>
                  <a:lnTo>
                    <a:pt x="209133" y="24925"/>
                  </a:lnTo>
                  <a:lnTo>
                    <a:pt x="209133" y="0"/>
                  </a:lnTo>
                  <a:lnTo>
                    <a:pt x="86197" y="0"/>
                  </a:lnTo>
                  <a:lnTo>
                    <a:pt x="79703" y="6127"/>
                  </a:lnTo>
                  <a:lnTo>
                    <a:pt x="73943" y="0"/>
                  </a:lnTo>
                  <a:lnTo>
                    <a:pt x="49434" y="0"/>
                  </a:lnTo>
                  <a:lnTo>
                    <a:pt x="43307" y="6127"/>
                  </a:lnTo>
                  <a:lnTo>
                    <a:pt x="3718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3805075" y="238125"/>
              <a:ext cx="2613900" cy="5228350"/>
            </a:xfrm>
            <a:custGeom>
              <a:rect b="b" l="l" r="r" t="t"/>
              <a:pathLst>
                <a:path extrusionOk="0" h="209134" w="104556">
                  <a:moveTo>
                    <a:pt x="1" y="0"/>
                  </a:moveTo>
                  <a:lnTo>
                    <a:pt x="1" y="199575"/>
                  </a:lnTo>
                  <a:lnTo>
                    <a:pt x="6128" y="209133"/>
                  </a:lnTo>
                  <a:lnTo>
                    <a:pt x="18383" y="209133"/>
                  </a:lnTo>
                  <a:lnTo>
                    <a:pt x="24510" y="199575"/>
                  </a:lnTo>
                  <a:lnTo>
                    <a:pt x="30637" y="209133"/>
                  </a:lnTo>
                  <a:lnTo>
                    <a:pt x="42891" y="209133"/>
                  </a:lnTo>
                  <a:cubicBezTo>
                    <a:pt x="42524" y="207173"/>
                    <a:pt x="49018" y="200678"/>
                    <a:pt x="49018" y="200678"/>
                  </a:cubicBezTo>
                  <a:lnTo>
                    <a:pt x="55146" y="209133"/>
                  </a:lnTo>
                  <a:lnTo>
                    <a:pt x="67400" y="209133"/>
                  </a:lnTo>
                  <a:lnTo>
                    <a:pt x="73527" y="200678"/>
                  </a:lnTo>
                  <a:lnTo>
                    <a:pt x="79654" y="209133"/>
                  </a:lnTo>
                  <a:lnTo>
                    <a:pt x="104555" y="209133"/>
                  </a:lnTo>
                  <a:lnTo>
                    <a:pt x="104555" y="147469"/>
                  </a:lnTo>
                  <a:lnTo>
                    <a:pt x="98796" y="141342"/>
                  </a:lnTo>
                  <a:lnTo>
                    <a:pt x="104555" y="135215"/>
                  </a:lnTo>
                  <a:lnTo>
                    <a:pt x="104555" y="61689"/>
                  </a:lnTo>
                  <a:lnTo>
                    <a:pt x="97325" y="55561"/>
                  </a:lnTo>
                  <a:lnTo>
                    <a:pt x="104555" y="49434"/>
                  </a:lnTo>
                  <a:lnTo>
                    <a:pt x="104555" y="37180"/>
                  </a:lnTo>
                  <a:lnTo>
                    <a:pt x="97325" y="31053"/>
                  </a:lnTo>
                  <a:lnTo>
                    <a:pt x="104555" y="24925"/>
                  </a:lnTo>
                  <a:lnTo>
                    <a:pt x="10455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1190625" y="3924850"/>
              <a:ext cx="2154950" cy="919100"/>
            </a:xfrm>
            <a:custGeom>
              <a:rect b="b" l="l" r="r" t="t"/>
              <a:pathLst>
                <a:path extrusionOk="0" h="36764" w="86198">
                  <a:moveTo>
                    <a:pt x="67816" y="0"/>
                  </a:moveTo>
                  <a:cubicBezTo>
                    <a:pt x="59850" y="0"/>
                    <a:pt x="53111" y="5147"/>
                    <a:pt x="50537" y="12255"/>
                  </a:cubicBezTo>
                  <a:lnTo>
                    <a:pt x="0" y="12255"/>
                  </a:lnTo>
                  <a:lnTo>
                    <a:pt x="0" y="24509"/>
                  </a:lnTo>
                  <a:lnTo>
                    <a:pt x="50537" y="24509"/>
                  </a:lnTo>
                  <a:cubicBezTo>
                    <a:pt x="53111" y="31617"/>
                    <a:pt x="59850" y="36763"/>
                    <a:pt x="67816" y="36763"/>
                  </a:cubicBezTo>
                  <a:cubicBezTo>
                    <a:pt x="77987" y="36763"/>
                    <a:pt x="86197" y="28553"/>
                    <a:pt x="86197" y="18382"/>
                  </a:cubicBezTo>
                  <a:cubicBezTo>
                    <a:pt x="86197" y="8211"/>
                    <a:pt x="77987" y="0"/>
                    <a:pt x="67816" y="0"/>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3651900" y="861250"/>
              <a:ext cx="1531825" cy="4605225"/>
            </a:xfrm>
            <a:custGeom>
              <a:rect b="b" l="l" r="r" t="t"/>
              <a:pathLst>
                <a:path extrusionOk="0" h="184209" w="61273">
                  <a:moveTo>
                    <a:pt x="42891" y="0"/>
                  </a:moveTo>
                  <a:cubicBezTo>
                    <a:pt x="32720" y="0"/>
                    <a:pt x="24510" y="8211"/>
                    <a:pt x="24510" y="18382"/>
                  </a:cubicBezTo>
                  <a:cubicBezTo>
                    <a:pt x="24510" y="19975"/>
                    <a:pt x="24755" y="21446"/>
                    <a:pt x="25122" y="22916"/>
                  </a:cubicBezTo>
                  <a:lnTo>
                    <a:pt x="6128" y="35538"/>
                  </a:lnTo>
                  <a:lnTo>
                    <a:pt x="1" y="39582"/>
                  </a:lnTo>
                  <a:lnTo>
                    <a:pt x="1" y="184208"/>
                  </a:lnTo>
                  <a:lnTo>
                    <a:pt x="12255" y="184208"/>
                  </a:lnTo>
                  <a:lnTo>
                    <a:pt x="12255" y="46199"/>
                  </a:lnTo>
                  <a:lnTo>
                    <a:pt x="31985" y="33087"/>
                  </a:lnTo>
                  <a:cubicBezTo>
                    <a:pt x="35048" y="35293"/>
                    <a:pt x="38725" y="36764"/>
                    <a:pt x="42891" y="36764"/>
                  </a:cubicBezTo>
                  <a:cubicBezTo>
                    <a:pt x="53062" y="36764"/>
                    <a:pt x="61273" y="28553"/>
                    <a:pt x="61273" y="18382"/>
                  </a:cubicBezTo>
                  <a:cubicBezTo>
                    <a:pt x="61273" y="8211"/>
                    <a:pt x="53062" y="0"/>
                    <a:pt x="42891" y="0"/>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3805075" y="861250"/>
              <a:ext cx="1378650" cy="4605225"/>
            </a:xfrm>
            <a:custGeom>
              <a:rect b="b" l="l" r="r" t="t"/>
              <a:pathLst>
                <a:path extrusionOk="0" h="184209" w="55146">
                  <a:moveTo>
                    <a:pt x="36764" y="0"/>
                  </a:moveTo>
                  <a:cubicBezTo>
                    <a:pt x="26593" y="0"/>
                    <a:pt x="18383" y="8211"/>
                    <a:pt x="18383" y="18382"/>
                  </a:cubicBezTo>
                  <a:cubicBezTo>
                    <a:pt x="18383" y="19975"/>
                    <a:pt x="18628" y="21446"/>
                    <a:pt x="18995" y="22916"/>
                  </a:cubicBezTo>
                  <a:lnTo>
                    <a:pt x="1" y="35538"/>
                  </a:lnTo>
                  <a:lnTo>
                    <a:pt x="1" y="184208"/>
                  </a:lnTo>
                  <a:lnTo>
                    <a:pt x="6128" y="184208"/>
                  </a:lnTo>
                  <a:lnTo>
                    <a:pt x="6128" y="46199"/>
                  </a:lnTo>
                  <a:lnTo>
                    <a:pt x="25858" y="33087"/>
                  </a:lnTo>
                  <a:cubicBezTo>
                    <a:pt x="28921" y="35293"/>
                    <a:pt x="32598" y="36764"/>
                    <a:pt x="36764" y="36764"/>
                  </a:cubicBezTo>
                  <a:cubicBezTo>
                    <a:pt x="46935" y="36764"/>
                    <a:pt x="55146" y="28553"/>
                    <a:pt x="55146" y="18382"/>
                  </a:cubicBezTo>
                  <a:cubicBezTo>
                    <a:pt x="55146" y="8211"/>
                    <a:pt x="46935" y="0"/>
                    <a:pt x="36764" y="0"/>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p:nvPr/>
          </p:nvSpPr>
          <p:spPr>
            <a:xfrm>
              <a:off x="4264625" y="2086675"/>
              <a:ext cx="1531825" cy="3379800"/>
            </a:xfrm>
            <a:custGeom>
              <a:rect b="b" l="l" r="r" t="t"/>
              <a:pathLst>
                <a:path extrusionOk="0" h="135192" w="61273">
                  <a:moveTo>
                    <a:pt x="42891" y="1"/>
                  </a:moveTo>
                  <a:cubicBezTo>
                    <a:pt x="32720" y="1"/>
                    <a:pt x="24509" y="8211"/>
                    <a:pt x="24509" y="18383"/>
                  </a:cubicBezTo>
                  <a:cubicBezTo>
                    <a:pt x="24509" y="19976"/>
                    <a:pt x="24754" y="21446"/>
                    <a:pt x="25122" y="22917"/>
                  </a:cubicBezTo>
                  <a:lnTo>
                    <a:pt x="1" y="39583"/>
                  </a:lnTo>
                  <a:lnTo>
                    <a:pt x="1" y="135191"/>
                  </a:lnTo>
                  <a:lnTo>
                    <a:pt x="12255" y="135191"/>
                  </a:lnTo>
                  <a:lnTo>
                    <a:pt x="12255" y="46200"/>
                  </a:lnTo>
                  <a:lnTo>
                    <a:pt x="31984" y="33088"/>
                  </a:lnTo>
                  <a:cubicBezTo>
                    <a:pt x="35048" y="35294"/>
                    <a:pt x="38724" y="36764"/>
                    <a:pt x="42891" y="36764"/>
                  </a:cubicBezTo>
                  <a:cubicBezTo>
                    <a:pt x="53062" y="36764"/>
                    <a:pt x="61272" y="28554"/>
                    <a:pt x="61272" y="18383"/>
                  </a:cubicBezTo>
                  <a:cubicBezTo>
                    <a:pt x="61272" y="8211"/>
                    <a:pt x="53062" y="1"/>
                    <a:pt x="42891" y="1"/>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1813750" y="238125"/>
              <a:ext cx="919100" cy="2154950"/>
            </a:xfrm>
            <a:custGeom>
              <a:rect b="b" l="l" r="r" t="t"/>
              <a:pathLst>
                <a:path extrusionOk="0" h="86198" w="36764">
                  <a:moveTo>
                    <a:pt x="12255" y="0"/>
                  </a:moveTo>
                  <a:lnTo>
                    <a:pt x="12255" y="50537"/>
                  </a:lnTo>
                  <a:cubicBezTo>
                    <a:pt x="5147" y="53111"/>
                    <a:pt x="0" y="59850"/>
                    <a:pt x="0" y="67816"/>
                  </a:cubicBezTo>
                  <a:cubicBezTo>
                    <a:pt x="0" y="77987"/>
                    <a:pt x="8211" y="86197"/>
                    <a:pt x="18382" y="86197"/>
                  </a:cubicBezTo>
                  <a:cubicBezTo>
                    <a:pt x="28553" y="86197"/>
                    <a:pt x="36764" y="77987"/>
                    <a:pt x="36764" y="67816"/>
                  </a:cubicBezTo>
                  <a:cubicBezTo>
                    <a:pt x="36764" y="59850"/>
                    <a:pt x="31617" y="53111"/>
                    <a:pt x="24509" y="50537"/>
                  </a:cubicBezTo>
                  <a:lnTo>
                    <a:pt x="24509"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5490075" y="4537575"/>
              <a:ext cx="306375" cy="928900"/>
            </a:xfrm>
            <a:custGeom>
              <a:rect b="b" l="l" r="r" t="t"/>
              <a:pathLst>
                <a:path extrusionOk="0" h="37156" w="12255">
                  <a:moveTo>
                    <a:pt x="0" y="0"/>
                  </a:moveTo>
                  <a:lnTo>
                    <a:pt x="0" y="37155"/>
                  </a:lnTo>
                  <a:lnTo>
                    <a:pt x="12254" y="37155"/>
                  </a:lnTo>
                  <a:lnTo>
                    <a:pt x="12254"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4877350" y="4537575"/>
              <a:ext cx="306375" cy="928900"/>
            </a:xfrm>
            <a:custGeom>
              <a:rect b="b" l="l" r="r" t="t"/>
              <a:pathLst>
                <a:path extrusionOk="0" h="37156" w="12255">
                  <a:moveTo>
                    <a:pt x="0" y="0"/>
                  </a:moveTo>
                  <a:lnTo>
                    <a:pt x="0" y="37155"/>
                  </a:lnTo>
                  <a:lnTo>
                    <a:pt x="12255" y="37155"/>
                  </a:lnTo>
                  <a:lnTo>
                    <a:pt x="12255"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4877350" y="3312125"/>
              <a:ext cx="1541625" cy="919100"/>
            </a:xfrm>
            <a:custGeom>
              <a:rect b="b" l="l" r="r" t="t"/>
              <a:pathLst>
                <a:path extrusionOk="0" h="36764" w="61665">
                  <a:moveTo>
                    <a:pt x="18382" y="1"/>
                  </a:moveTo>
                  <a:cubicBezTo>
                    <a:pt x="8211" y="1"/>
                    <a:pt x="0" y="8211"/>
                    <a:pt x="0" y="18382"/>
                  </a:cubicBezTo>
                  <a:cubicBezTo>
                    <a:pt x="0" y="28553"/>
                    <a:pt x="8211" y="36764"/>
                    <a:pt x="18382" y="36764"/>
                  </a:cubicBezTo>
                  <a:cubicBezTo>
                    <a:pt x="26347" y="36764"/>
                    <a:pt x="33087" y="31617"/>
                    <a:pt x="35661" y="24509"/>
                  </a:cubicBezTo>
                  <a:lnTo>
                    <a:pt x="61664" y="24509"/>
                  </a:lnTo>
                  <a:lnTo>
                    <a:pt x="61664" y="12255"/>
                  </a:lnTo>
                  <a:lnTo>
                    <a:pt x="35661" y="12255"/>
                  </a:lnTo>
                  <a:cubicBezTo>
                    <a:pt x="33087" y="5147"/>
                    <a:pt x="26347" y="1"/>
                    <a:pt x="18382" y="1"/>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2120100" y="238125"/>
              <a:ext cx="1225475" cy="3380375"/>
            </a:xfrm>
            <a:custGeom>
              <a:rect b="b" l="l" r="r" t="t"/>
              <a:pathLst>
                <a:path extrusionOk="0" h="135215" w="49019">
                  <a:moveTo>
                    <a:pt x="36764" y="0"/>
                  </a:moveTo>
                  <a:lnTo>
                    <a:pt x="36764" y="89751"/>
                  </a:lnTo>
                  <a:lnTo>
                    <a:pt x="26348" y="100290"/>
                  </a:lnTo>
                  <a:cubicBezTo>
                    <a:pt x="23897" y="99187"/>
                    <a:pt x="21323" y="98452"/>
                    <a:pt x="18382" y="98452"/>
                  </a:cubicBezTo>
                  <a:cubicBezTo>
                    <a:pt x="8211" y="98452"/>
                    <a:pt x="1" y="106662"/>
                    <a:pt x="1" y="116833"/>
                  </a:cubicBezTo>
                  <a:cubicBezTo>
                    <a:pt x="1" y="127004"/>
                    <a:pt x="8211" y="135215"/>
                    <a:pt x="18382" y="135215"/>
                  </a:cubicBezTo>
                  <a:cubicBezTo>
                    <a:pt x="28554" y="135215"/>
                    <a:pt x="36764" y="127004"/>
                    <a:pt x="36764" y="116833"/>
                  </a:cubicBezTo>
                  <a:cubicBezTo>
                    <a:pt x="36764" y="113892"/>
                    <a:pt x="36029" y="111319"/>
                    <a:pt x="34926" y="108868"/>
                  </a:cubicBezTo>
                  <a:lnTo>
                    <a:pt x="49018" y="94898"/>
                  </a:lnTo>
                  <a:lnTo>
                    <a:pt x="49018"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3"/>
            <p:cNvSpPr/>
            <p:nvPr/>
          </p:nvSpPr>
          <p:spPr>
            <a:xfrm>
              <a:off x="5490075" y="1473975"/>
              <a:ext cx="928900" cy="306375"/>
            </a:xfrm>
            <a:custGeom>
              <a:rect b="b" l="l" r="r" t="t"/>
              <a:pathLst>
                <a:path extrusionOk="0" h="12255" w="37156">
                  <a:moveTo>
                    <a:pt x="0" y="0"/>
                  </a:moveTo>
                  <a:lnTo>
                    <a:pt x="0" y="12255"/>
                  </a:lnTo>
                  <a:lnTo>
                    <a:pt x="37155" y="12255"/>
                  </a:lnTo>
                  <a:lnTo>
                    <a:pt x="37155"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5490075" y="861250"/>
              <a:ext cx="928900" cy="306375"/>
            </a:xfrm>
            <a:custGeom>
              <a:rect b="b" l="l" r="r" t="t"/>
              <a:pathLst>
                <a:path extrusionOk="0" h="12255" w="37156">
                  <a:moveTo>
                    <a:pt x="0" y="0"/>
                  </a:moveTo>
                  <a:lnTo>
                    <a:pt x="0" y="12255"/>
                  </a:lnTo>
                  <a:lnTo>
                    <a:pt x="37155" y="12255"/>
                  </a:lnTo>
                  <a:lnTo>
                    <a:pt x="37155"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53"/>
          <p:cNvGrpSpPr/>
          <p:nvPr/>
        </p:nvGrpSpPr>
        <p:grpSpPr>
          <a:xfrm>
            <a:off x="7060013" y="3480136"/>
            <a:ext cx="836410" cy="700085"/>
            <a:chOff x="7968961" y="2435329"/>
            <a:chExt cx="379548" cy="365331"/>
          </a:xfrm>
        </p:grpSpPr>
        <p:sp>
          <p:nvSpPr>
            <p:cNvPr id="2000" name="Google Shape;2000;p53"/>
            <p:cNvSpPr/>
            <p:nvPr/>
          </p:nvSpPr>
          <p:spPr>
            <a:xfrm>
              <a:off x="8154276" y="2638638"/>
              <a:ext cx="118297" cy="162023"/>
            </a:xfrm>
            <a:custGeom>
              <a:rect b="b" l="l" r="r" t="t"/>
              <a:pathLst>
                <a:path extrusionOk="0" h="6177" w="45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4089" y="5564"/>
                    <a:pt x="4510" y="4425"/>
                    <a:pt x="4076" y="3462"/>
                  </a:cubicBezTo>
                  <a:cubicBezTo>
                    <a:pt x="3459" y="2133"/>
                    <a:pt x="1594" y="1272"/>
                    <a:pt x="529" y="31"/>
                  </a:cubicBezTo>
                  <a:cubicBezTo>
                    <a:pt x="510" y="10"/>
                    <a:pt x="486" y="1"/>
                    <a:pt x="46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8154276" y="2638638"/>
              <a:ext cx="107805" cy="162023"/>
            </a:xfrm>
            <a:custGeom>
              <a:rect b="b" l="l" r="r" t="t"/>
              <a:pathLst>
                <a:path extrusionOk="0" h="6177" w="41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3581" y="5802"/>
                    <a:pt x="3933" y="5429"/>
                    <a:pt x="4110" y="4968"/>
                  </a:cubicBezTo>
                  <a:lnTo>
                    <a:pt x="4110" y="4968"/>
                  </a:lnTo>
                  <a:cubicBezTo>
                    <a:pt x="4035" y="5022"/>
                    <a:pt x="3947" y="5069"/>
                    <a:pt x="3865" y="5103"/>
                  </a:cubicBezTo>
                  <a:lnTo>
                    <a:pt x="3852" y="5110"/>
                  </a:lnTo>
                  <a:cubicBezTo>
                    <a:pt x="3601" y="5221"/>
                    <a:pt x="3338" y="5274"/>
                    <a:pt x="3079" y="5274"/>
                  </a:cubicBezTo>
                  <a:cubicBezTo>
                    <a:pt x="2346" y="5274"/>
                    <a:pt x="1643" y="4850"/>
                    <a:pt x="1323" y="4134"/>
                  </a:cubicBezTo>
                  <a:cubicBezTo>
                    <a:pt x="902" y="3171"/>
                    <a:pt x="1079" y="1882"/>
                    <a:pt x="1133" y="635"/>
                  </a:cubicBezTo>
                  <a:cubicBezTo>
                    <a:pt x="923" y="452"/>
                    <a:pt x="719" y="248"/>
                    <a:pt x="529" y="31"/>
                  </a:cubicBezTo>
                  <a:cubicBezTo>
                    <a:pt x="510" y="10"/>
                    <a:pt x="486" y="1"/>
                    <a:pt x="462"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8145332" y="2435382"/>
              <a:ext cx="203178" cy="195886"/>
            </a:xfrm>
            <a:custGeom>
              <a:rect b="b" l="l" r="r" t="t"/>
              <a:pathLst>
                <a:path extrusionOk="0" h="7468" w="7746">
                  <a:moveTo>
                    <a:pt x="182" y="1"/>
                  </a:moveTo>
                  <a:cubicBezTo>
                    <a:pt x="83" y="1"/>
                    <a:pt x="1" y="106"/>
                    <a:pt x="57" y="206"/>
                  </a:cubicBezTo>
                  <a:cubicBezTo>
                    <a:pt x="1162" y="2241"/>
                    <a:pt x="1365" y="5163"/>
                    <a:pt x="2823" y="6655"/>
                  </a:cubicBezTo>
                  <a:cubicBezTo>
                    <a:pt x="3358" y="7196"/>
                    <a:pt x="4063" y="7468"/>
                    <a:pt x="4768" y="7468"/>
                  </a:cubicBezTo>
                  <a:cubicBezTo>
                    <a:pt x="5458" y="7468"/>
                    <a:pt x="6148" y="7208"/>
                    <a:pt x="6681" y="6689"/>
                  </a:cubicBezTo>
                  <a:lnTo>
                    <a:pt x="6695" y="6675"/>
                  </a:lnTo>
                  <a:cubicBezTo>
                    <a:pt x="7746" y="5604"/>
                    <a:pt x="7739" y="3881"/>
                    <a:pt x="6681" y="2817"/>
                  </a:cubicBezTo>
                  <a:cubicBezTo>
                    <a:pt x="5196" y="1346"/>
                    <a:pt x="2274" y="1135"/>
                    <a:pt x="247" y="17"/>
                  </a:cubicBezTo>
                  <a:cubicBezTo>
                    <a:pt x="225" y="6"/>
                    <a:pt x="203" y="1"/>
                    <a:pt x="18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8145489" y="2435329"/>
              <a:ext cx="196095" cy="195886"/>
            </a:xfrm>
            <a:custGeom>
              <a:rect b="b" l="l" r="r" t="t"/>
              <a:pathLst>
                <a:path extrusionOk="0" h="7468" w="7476">
                  <a:moveTo>
                    <a:pt x="173" y="0"/>
                  </a:moveTo>
                  <a:cubicBezTo>
                    <a:pt x="77" y="0"/>
                    <a:pt x="1" y="109"/>
                    <a:pt x="51" y="208"/>
                  </a:cubicBezTo>
                  <a:cubicBezTo>
                    <a:pt x="1163" y="2243"/>
                    <a:pt x="1359" y="5165"/>
                    <a:pt x="2824" y="6657"/>
                  </a:cubicBezTo>
                  <a:cubicBezTo>
                    <a:pt x="3360" y="7196"/>
                    <a:pt x="4066" y="7467"/>
                    <a:pt x="4772" y="7467"/>
                  </a:cubicBezTo>
                  <a:cubicBezTo>
                    <a:pt x="5461" y="7467"/>
                    <a:pt x="6150" y="7209"/>
                    <a:pt x="6682" y="6691"/>
                  </a:cubicBezTo>
                  <a:lnTo>
                    <a:pt x="6696" y="6677"/>
                  </a:lnTo>
                  <a:cubicBezTo>
                    <a:pt x="7191" y="6182"/>
                    <a:pt x="7469" y="5511"/>
                    <a:pt x="7475" y="4806"/>
                  </a:cubicBezTo>
                  <a:lnTo>
                    <a:pt x="7475" y="4806"/>
                  </a:lnTo>
                  <a:cubicBezTo>
                    <a:pt x="7401" y="4914"/>
                    <a:pt x="7313" y="5016"/>
                    <a:pt x="7218" y="5111"/>
                  </a:cubicBezTo>
                  <a:lnTo>
                    <a:pt x="7204" y="5124"/>
                  </a:lnTo>
                  <a:cubicBezTo>
                    <a:pt x="6671" y="5641"/>
                    <a:pt x="5981" y="5898"/>
                    <a:pt x="5291" y="5898"/>
                  </a:cubicBezTo>
                  <a:cubicBezTo>
                    <a:pt x="4586" y="5898"/>
                    <a:pt x="3881" y="5629"/>
                    <a:pt x="3346" y="5090"/>
                  </a:cubicBezTo>
                  <a:cubicBezTo>
                    <a:pt x="2295" y="4019"/>
                    <a:pt x="1895" y="2209"/>
                    <a:pt x="1346" y="520"/>
                  </a:cubicBezTo>
                  <a:cubicBezTo>
                    <a:pt x="966" y="378"/>
                    <a:pt x="600" y="208"/>
                    <a:pt x="241" y="19"/>
                  </a:cubicBezTo>
                  <a:cubicBezTo>
                    <a:pt x="218" y="6"/>
                    <a:pt x="195" y="0"/>
                    <a:pt x="173" y="0"/>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7968961" y="2488183"/>
              <a:ext cx="136606" cy="226968"/>
            </a:xfrm>
            <a:custGeom>
              <a:rect b="b" l="l" r="r" t="t"/>
              <a:pathLst>
                <a:path extrusionOk="0" h="8653" w="5208">
                  <a:moveTo>
                    <a:pt x="2251" y="1"/>
                  </a:moveTo>
                  <a:cubicBezTo>
                    <a:pt x="2194" y="1"/>
                    <a:pt x="2137" y="37"/>
                    <a:pt x="2122" y="106"/>
                  </a:cubicBezTo>
                  <a:cubicBezTo>
                    <a:pt x="1648" y="2187"/>
                    <a:pt x="0" y="4343"/>
                    <a:pt x="102" y="6262"/>
                  </a:cubicBezTo>
                  <a:cubicBezTo>
                    <a:pt x="181" y="7610"/>
                    <a:pt x="1299" y="8652"/>
                    <a:pt x="2634" y="8652"/>
                  </a:cubicBezTo>
                  <a:cubicBezTo>
                    <a:pt x="2676" y="8652"/>
                    <a:pt x="2718" y="8651"/>
                    <a:pt x="2760" y="8649"/>
                  </a:cubicBezTo>
                  <a:lnTo>
                    <a:pt x="2773" y="8649"/>
                  </a:lnTo>
                  <a:cubicBezTo>
                    <a:pt x="4157" y="8547"/>
                    <a:pt x="5208" y="7347"/>
                    <a:pt x="5119" y="5964"/>
                  </a:cubicBezTo>
                  <a:cubicBezTo>
                    <a:pt x="4991" y="4038"/>
                    <a:pt x="3092" y="2099"/>
                    <a:pt x="2373" y="85"/>
                  </a:cubicBezTo>
                  <a:cubicBezTo>
                    <a:pt x="2351" y="28"/>
                    <a:pt x="2301" y="1"/>
                    <a:pt x="2251"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7968961" y="2488104"/>
              <a:ext cx="117038" cy="227047"/>
            </a:xfrm>
            <a:custGeom>
              <a:rect b="b" l="l" r="r" t="t"/>
              <a:pathLst>
                <a:path extrusionOk="0" h="8656" w="4462">
                  <a:moveTo>
                    <a:pt x="2247" y="1"/>
                  </a:moveTo>
                  <a:cubicBezTo>
                    <a:pt x="2191" y="1"/>
                    <a:pt x="2136" y="35"/>
                    <a:pt x="2122" y="102"/>
                  </a:cubicBezTo>
                  <a:cubicBezTo>
                    <a:pt x="1648" y="2190"/>
                    <a:pt x="0" y="4340"/>
                    <a:pt x="102" y="6265"/>
                  </a:cubicBezTo>
                  <a:cubicBezTo>
                    <a:pt x="181" y="7613"/>
                    <a:pt x="1299" y="8655"/>
                    <a:pt x="2634" y="8655"/>
                  </a:cubicBezTo>
                  <a:cubicBezTo>
                    <a:pt x="2676" y="8655"/>
                    <a:pt x="2718" y="8654"/>
                    <a:pt x="2760" y="8652"/>
                  </a:cubicBezTo>
                  <a:lnTo>
                    <a:pt x="2773" y="8652"/>
                  </a:lnTo>
                  <a:cubicBezTo>
                    <a:pt x="3417" y="8605"/>
                    <a:pt x="4028" y="8313"/>
                    <a:pt x="4462" y="7832"/>
                  </a:cubicBezTo>
                  <a:lnTo>
                    <a:pt x="4462" y="7832"/>
                  </a:lnTo>
                  <a:cubicBezTo>
                    <a:pt x="4340" y="7859"/>
                    <a:pt x="4218" y="7872"/>
                    <a:pt x="4096" y="7879"/>
                  </a:cubicBezTo>
                  <a:lnTo>
                    <a:pt x="4082" y="7879"/>
                  </a:lnTo>
                  <a:cubicBezTo>
                    <a:pt x="4040" y="7881"/>
                    <a:pt x="3998" y="7882"/>
                    <a:pt x="3956" y="7882"/>
                  </a:cubicBezTo>
                  <a:cubicBezTo>
                    <a:pt x="2621" y="7882"/>
                    <a:pt x="1503" y="6840"/>
                    <a:pt x="1424" y="5499"/>
                  </a:cubicBezTo>
                  <a:cubicBezTo>
                    <a:pt x="1356" y="4116"/>
                    <a:pt x="2183" y="2617"/>
                    <a:pt x="2828" y="1112"/>
                  </a:cubicBezTo>
                  <a:cubicBezTo>
                    <a:pt x="2651" y="780"/>
                    <a:pt x="2502" y="434"/>
                    <a:pt x="2373" y="88"/>
                  </a:cubicBezTo>
                  <a:cubicBezTo>
                    <a:pt x="2351" y="30"/>
                    <a:pt x="2298" y="1"/>
                    <a:pt x="2247"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53"/>
          <p:cNvGrpSpPr/>
          <p:nvPr/>
        </p:nvGrpSpPr>
        <p:grpSpPr>
          <a:xfrm>
            <a:off x="6080956" y="971387"/>
            <a:ext cx="805689" cy="606673"/>
            <a:chOff x="1190625" y="625975"/>
            <a:chExt cx="5228350" cy="4447750"/>
          </a:xfrm>
        </p:grpSpPr>
        <p:sp>
          <p:nvSpPr>
            <p:cNvPr id="2007" name="Google Shape;2007;p53"/>
            <p:cNvSpPr/>
            <p:nvPr/>
          </p:nvSpPr>
          <p:spPr>
            <a:xfrm>
              <a:off x="4101025" y="625975"/>
              <a:ext cx="919100" cy="3676325"/>
            </a:xfrm>
            <a:custGeom>
              <a:rect b="b" l="l" r="r" t="t"/>
              <a:pathLst>
                <a:path extrusionOk="0" h="147053" w="36764">
                  <a:moveTo>
                    <a:pt x="18382" y="0"/>
                  </a:moveTo>
                  <a:cubicBezTo>
                    <a:pt x="11618" y="0"/>
                    <a:pt x="6128" y="5490"/>
                    <a:pt x="6128" y="12254"/>
                  </a:cubicBezTo>
                  <a:lnTo>
                    <a:pt x="1" y="71247"/>
                  </a:lnTo>
                  <a:lnTo>
                    <a:pt x="6128" y="134798"/>
                  </a:lnTo>
                  <a:cubicBezTo>
                    <a:pt x="6128" y="141587"/>
                    <a:pt x="11618" y="147053"/>
                    <a:pt x="18382" y="147053"/>
                  </a:cubicBezTo>
                  <a:cubicBezTo>
                    <a:pt x="25147" y="147053"/>
                    <a:pt x="30637" y="141587"/>
                    <a:pt x="30637" y="134798"/>
                  </a:cubicBezTo>
                  <a:lnTo>
                    <a:pt x="36764" y="70095"/>
                  </a:lnTo>
                  <a:lnTo>
                    <a:pt x="30637" y="12254"/>
                  </a:lnTo>
                  <a:cubicBezTo>
                    <a:pt x="30637" y="5490"/>
                    <a:pt x="25147" y="0"/>
                    <a:pt x="18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2863325" y="625975"/>
              <a:ext cx="931375" cy="3676325"/>
            </a:xfrm>
            <a:custGeom>
              <a:rect b="b" l="l" r="r" t="t"/>
              <a:pathLst>
                <a:path extrusionOk="0" h="147053" w="37255">
                  <a:moveTo>
                    <a:pt x="18873" y="0"/>
                  </a:moveTo>
                  <a:cubicBezTo>
                    <a:pt x="12133" y="0"/>
                    <a:pt x="6618" y="5515"/>
                    <a:pt x="6618" y="12254"/>
                  </a:cubicBezTo>
                  <a:lnTo>
                    <a:pt x="1" y="71198"/>
                  </a:lnTo>
                  <a:lnTo>
                    <a:pt x="6618" y="134798"/>
                  </a:lnTo>
                  <a:cubicBezTo>
                    <a:pt x="6618" y="141538"/>
                    <a:pt x="12133" y="147053"/>
                    <a:pt x="18873" y="147053"/>
                  </a:cubicBezTo>
                  <a:cubicBezTo>
                    <a:pt x="25613" y="147053"/>
                    <a:pt x="31127" y="141538"/>
                    <a:pt x="31127" y="134798"/>
                  </a:cubicBezTo>
                  <a:lnTo>
                    <a:pt x="37254" y="70830"/>
                  </a:lnTo>
                  <a:lnTo>
                    <a:pt x="31127" y="12254"/>
                  </a:lnTo>
                  <a:cubicBezTo>
                    <a:pt x="31127" y="5515"/>
                    <a:pt x="25613" y="0"/>
                    <a:pt x="18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
            <p:cNvSpPr/>
            <p:nvPr/>
          </p:nvSpPr>
          <p:spPr>
            <a:xfrm>
              <a:off x="3335125" y="625975"/>
              <a:ext cx="459575" cy="3676325"/>
            </a:xfrm>
            <a:custGeom>
              <a:rect b="b" l="l" r="r" t="t"/>
              <a:pathLst>
                <a:path extrusionOk="0" h="147053" w="18383">
                  <a:moveTo>
                    <a:pt x="1" y="0"/>
                  </a:moveTo>
                  <a:lnTo>
                    <a:pt x="1" y="147053"/>
                  </a:lnTo>
                  <a:cubicBezTo>
                    <a:pt x="6741" y="147053"/>
                    <a:pt x="12255" y="141538"/>
                    <a:pt x="12255" y="134798"/>
                  </a:cubicBezTo>
                  <a:lnTo>
                    <a:pt x="18382" y="70830"/>
                  </a:lnTo>
                  <a:lnTo>
                    <a:pt x="12255" y="12254"/>
                  </a:lnTo>
                  <a:cubicBezTo>
                    <a:pt x="12255" y="5515"/>
                    <a:pt x="674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1650150" y="625975"/>
              <a:ext cx="919100" cy="3676325"/>
            </a:xfrm>
            <a:custGeom>
              <a:rect b="b" l="l" r="r" t="t"/>
              <a:pathLst>
                <a:path extrusionOk="0" h="147053" w="36764">
                  <a:moveTo>
                    <a:pt x="18382" y="0"/>
                  </a:moveTo>
                  <a:cubicBezTo>
                    <a:pt x="11618" y="0"/>
                    <a:pt x="6128" y="5490"/>
                    <a:pt x="6128" y="12254"/>
                  </a:cubicBezTo>
                  <a:lnTo>
                    <a:pt x="1" y="73526"/>
                  </a:lnTo>
                  <a:lnTo>
                    <a:pt x="6128" y="134798"/>
                  </a:lnTo>
                  <a:cubicBezTo>
                    <a:pt x="6128" y="141587"/>
                    <a:pt x="11618" y="147053"/>
                    <a:pt x="18382" y="147053"/>
                  </a:cubicBezTo>
                  <a:cubicBezTo>
                    <a:pt x="25147" y="147053"/>
                    <a:pt x="30637" y="141587"/>
                    <a:pt x="30637" y="134798"/>
                  </a:cubicBezTo>
                  <a:lnTo>
                    <a:pt x="36764" y="73526"/>
                  </a:lnTo>
                  <a:lnTo>
                    <a:pt x="30637" y="12254"/>
                  </a:lnTo>
                  <a:cubicBezTo>
                    <a:pt x="30637" y="5490"/>
                    <a:pt x="25147" y="0"/>
                    <a:pt x="18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5326475" y="1091025"/>
              <a:ext cx="939325" cy="919100"/>
            </a:xfrm>
            <a:custGeom>
              <a:rect b="b" l="l" r="r" t="t"/>
              <a:pathLst>
                <a:path extrusionOk="0" h="36764" w="37573">
                  <a:moveTo>
                    <a:pt x="0" y="0"/>
                  </a:moveTo>
                  <a:lnTo>
                    <a:pt x="0" y="36763"/>
                  </a:lnTo>
                  <a:lnTo>
                    <a:pt x="37572" y="36763"/>
                  </a:lnTo>
                  <a:lnTo>
                    <a:pt x="375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5326475" y="2929175"/>
              <a:ext cx="939325" cy="919100"/>
            </a:xfrm>
            <a:custGeom>
              <a:rect b="b" l="l" r="r" t="t"/>
              <a:pathLst>
                <a:path extrusionOk="0" h="36764" w="37573">
                  <a:moveTo>
                    <a:pt x="0" y="1"/>
                  </a:moveTo>
                  <a:lnTo>
                    <a:pt x="0" y="36764"/>
                  </a:lnTo>
                  <a:lnTo>
                    <a:pt x="37572" y="36764"/>
                  </a:lnTo>
                  <a:lnTo>
                    <a:pt x="375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6112575" y="784650"/>
              <a:ext cx="306400" cy="1531825"/>
            </a:xfrm>
            <a:custGeom>
              <a:rect b="b" l="l" r="r" t="t"/>
              <a:pathLst>
                <a:path extrusionOk="0" h="61273" w="12256">
                  <a:moveTo>
                    <a:pt x="1" y="1"/>
                  </a:moveTo>
                  <a:lnTo>
                    <a:pt x="1" y="61273"/>
                  </a:lnTo>
                  <a:lnTo>
                    <a:pt x="12255" y="61273"/>
                  </a:lnTo>
                  <a:lnTo>
                    <a:pt x="122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6112575" y="2622825"/>
              <a:ext cx="306400" cy="1531825"/>
            </a:xfrm>
            <a:custGeom>
              <a:rect b="b" l="l" r="r" t="t"/>
              <a:pathLst>
                <a:path extrusionOk="0" h="61273" w="12256">
                  <a:moveTo>
                    <a:pt x="1" y="0"/>
                  </a:moveTo>
                  <a:lnTo>
                    <a:pt x="1" y="61272"/>
                  </a:lnTo>
                  <a:lnTo>
                    <a:pt x="12255" y="61272"/>
                  </a:lnTo>
                  <a:lnTo>
                    <a:pt x="122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3"/>
            <p:cNvSpPr/>
            <p:nvPr/>
          </p:nvSpPr>
          <p:spPr>
            <a:xfrm>
              <a:off x="1343800" y="3995925"/>
              <a:ext cx="306375" cy="919100"/>
            </a:xfrm>
            <a:custGeom>
              <a:rect b="b" l="l" r="r" t="t"/>
              <a:pathLst>
                <a:path extrusionOk="0" h="36764" w="12255">
                  <a:moveTo>
                    <a:pt x="0" y="0"/>
                  </a:moveTo>
                  <a:lnTo>
                    <a:pt x="0" y="36763"/>
                  </a:lnTo>
                  <a:lnTo>
                    <a:pt x="12255" y="36763"/>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5020100" y="3995925"/>
              <a:ext cx="306400" cy="919100"/>
            </a:xfrm>
            <a:custGeom>
              <a:rect b="b" l="l" r="r" t="t"/>
              <a:pathLst>
                <a:path extrusionOk="0" h="36764" w="12256">
                  <a:moveTo>
                    <a:pt x="1" y="0"/>
                  </a:moveTo>
                  <a:lnTo>
                    <a:pt x="1" y="36763"/>
                  </a:lnTo>
                  <a:lnTo>
                    <a:pt x="12255" y="36763"/>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1190625" y="4767325"/>
              <a:ext cx="4595400" cy="306400"/>
            </a:xfrm>
            <a:custGeom>
              <a:rect b="b" l="l" r="r" t="t"/>
              <a:pathLst>
                <a:path extrusionOk="0" h="12256" w="183816">
                  <a:moveTo>
                    <a:pt x="0" y="1"/>
                  </a:moveTo>
                  <a:lnTo>
                    <a:pt x="0" y="12255"/>
                  </a:lnTo>
                  <a:lnTo>
                    <a:pt x="183816" y="12255"/>
                  </a:lnTo>
                  <a:lnTo>
                    <a:pt x="1838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3335125" y="4767325"/>
              <a:ext cx="2450900" cy="306400"/>
            </a:xfrm>
            <a:custGeom>
              <a:rect b="b" l="l" r="r" t="t"/>
              <a:pathLst>
                <a:path extrusionOk="0" h="12256" w="98036">
                  <a:moveTo>
                    <a:pt x="1" y="1"/>
                  </a:moveTo>
                  <a:lnTo>
                    <a:pt x="1" y="12255"/>
                  </a:lnTo>
                  <a:lnTo>
                    <a:pt x="98036" y="12255"/>
                  </a:lnTo>
                  <a:lnTo>
                    <a:pt x="980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1190625" y="625975"/>
              <a:ext cx="612725" cy="3676325"/>
            </a:xfrm>
            <a:custGeom>
              <a:rect b="b" l="l" r="r" t="t"/>
              <a:pathLst>
                <a:path extrusionOk="0" h="147053" w="24509">
                  <a:moveTo>
                    <a:pt x="12254" y="0"/>
                  </a:moveTo>
                  <a:cubicBezTo>
                    <a:pt x="5490" y="0"/>
                    <a:pt x="0" y="5490"/>
                    <a:pt x="0" y="12254"/>
                  </a:cubicBezTo>
                  <a:lnTo>
                    <a:pt x="0" y="134798"/>
                  </a:lnTo>
                  <a:cubicBezTo>
                    <a:pt x="0" y="141587"/>
                    <a:pt x="5490" y="147053"/>
                    <a:pt x="12254" y="147053"/>
                  </a:cubicBezTo>
                  <a:cubicBezTo>
                    <a:pt x="19019" y="147053"/>
                    <a:pt x="24509" y="141587"/>
                    <a:pt x="24509" y="134798"/>
                  </a:cubicBezTo>
                  <a:lnTo>
                    <a:pt x="24509" y="12254"/>
                  </a:lnTo>
                  <a:cubicBezTo>
                    <a:pt x="24509" y="5490"/>
                    <a:pt x="19019" y="0"/>
                    <a:pt x="12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2416050" y="625975"/>
              <a:ext cx="612750" cy="3676325"/>
            </a:xfrm>
            <a:custGeom>
              <a:rect b="b" l="l" r="r" t="t"/>
              <a:pathLst>
                <a:path extrusionOk="0" h="147053" w="24510">
                  <a:moveTo>
                    <a:pt x="12255" y="0"/>
                  </a:moveTo>
                  <a:cubicBezTo>
                    <a:pt x="5491" y="0"/>
                    <a:pt x="1" y="5490"/>
                    <a:pt x="1" y="12254"/>
                  </a:cubicBezTo>
                  <a:lnTo>
                    <a:pt x="1" y="134798"/>
                  </a:lnTo>
                  <a:cubicBezTo>
                    <a:pt x="1" y="141587"/>
                    <a:pt x="5491" y="147053"/>
                    <a:pt x="12255" y="147053"/>
                  </a:cubicBezTo>
                  <a:cubicBezTo>
                    <a:pt x="19019" y="147053"/>
                    <a:pt x="24509" y="141587"/>
                    <a:pt x="24509" y="134798"/>
                  </a:cubicBezTo>
                  <a:lnTo>
                    <a:pt x="24509" y="12254"/>
                  </a:lnTo>
                  <a:cubicBezTo>
                    <a:pt x="24509" y="5490"/>
                    <a:pt x="19019" y="0"/>
                    <a:pt x="12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3641500" y="625975"/>
              <a:ext cx="612725" cy="3676325"/>
            </a:xfrm>
            <a:custGeom>
              <a:rect b="b" l="l" r="r" t="t"/>
              <a:pathLst>
                <a:path extrusionOk="0" h="147053" w="24509">
                  <a:moveTo>
                    <a:pt x="12254" y="0"/>
                  </a:moveTo>
                  <a:cubicBezTo>
                    <a:pt x="5490" y="0"/>
                    <a:pt x="0" y="5490"/>
                    <a:pt x="0" y="12254"/>
                  </a:cubicBezTo>
                  <a:lnTo>
                    <a:pt x="0" y="134798"/>
                  </a:lnTo>
                  <a:cubicBezTo>
                    <a:pt x="0" y="141587"/>
                    <a:pt x="5490" y="147053"/>
                    <a:pt x="12254" y="147053"/>
                  </a:cubicBezTo>
                  <a:cubicBezTo>
                    <a:pt x="19019" y="147053"/>
                    <a:pt x="24509" y="141587"/>
                    <a:pt x="24509" y="134798"/>
                  </a:cubicBezTo>
                  <a:lnTo>
                    <a:pt x="24509" y="12254"/>
                  </a:lnTo>
                  <a:cubicBezTo>
                    <a:pt x="24509" y="5490"/>
                    <a:pt x="19019" y="0"/>
                    <a:pt x="12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4866925" y="625975"/>
              <a:ext cx="612750" cy="3676325"/>
            </a:xfrm>
            <a:custGeom>
              <a:rect b="b" l="l" r="r" t="t"/>
              <a:pathLst>
                <a:path extrusionOk="0" h="147053" w="24510">
                  <a:moveTo>
                    <a:pt x="12255" y="0"/>
                  </a:moveTo>
                  <a:cubicBezTo>
                    <a:pt x="5491" y="0"/>
                    <a:pt x="1" y="5490"/>
                    <a:pt x="1" y="12254"/>
                  </a:cubicBezTo>
                  <a:lnTo>
                    <a:pt x="1" y="134798"/>
                  </a:lnTo>
                  <a:cubicBezTo>
                    <a:pt x="1" y="141587"/>
                    <a:pt x="5491" y="147053"/>
                    <a:pt x="12255" y="147053"/>
                  </a:cubicBezTo>
                  <a:cubicBezTo>
                    <a:pt x="19019" y="147053"/>
                    <a:pt x="24509" y="141587"/>
                    <a:pt x="24509" y="134798"/>
                  </a:cubicBezTo>
                  <a:lnTo>
                    <a:pt x="24509" y="12254"/>
                  </a:lnTo>
                  <a:cubicBezTo>
                    <a:pt x="24509" y="5490"/>
                    <a:pt x="19019" y="0"/>
                    <a:pt x="12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54"/>
          <p:cNvSpPr txBox="1"/>
          <p:nvPr>
            <p:ph idx="1" type="subTitle"/>
          </p:nvPr>
        </p:nvSpPr>
        <p:spPr>
          <a:xfrm>
            <a:off x="1670600" y="1407325"/>
            <a:ext cx="2209200" cy="25578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California aims for carbon neutrality by 2045, necessitating bold actions and policy initiatives that lead to a 100% clean grid and build more renewable sources to </a:t>
            </a:r>
            <a:r>
              <a:rPr i="1" lang="en" sz="1100" u="sng">
                <a:solidFill>
                  <a:schemeClr val="accent6"/>
                </a:solidFill>
                <a:latin typeface="Asap Medium"/>
                <a:ea typeface="Asap Medium"/>
                <a:cs typeface="Asap Medium"/>
                <a:sym typeface="Asap Medium"/>
              </a:rPr>
              <a:t>reduce pollution, mitigate climate change impacts, and stabilize energy costs</a:t>
            </a:r>
            <a:endParaRPr i="1" sz="1100" u="sng">
              <a:solidFill>
                <a:schemeClr val="accent6"/>
              </a:solidFill>
              <a:latin typeface="Asap Medium"/>
              <a:ea typeface="Asap Medium"/>
              <a:cs typeface="Asap Medium"/>
              <a:sym typeface="Asap Medium"/>
            </a:endParaRPr>
          </a:p>
        </p:txBody>
      </p:sp>
      <p:sp>
        <p:nvSpPr>
          <p:cNvPr id="2028" name="Google Shape;2028;p54"/>
          <p:cNvSpPr txBox="1"/>
          <p:nvPr>
            <p:ph idx="8" type="title"/>
          </p:nvPr>
        </p:nvSpPr>
        <p:spPr>
          <a:xfrm>
            <a:off x="717450" y="127700"/>
            <a:ext cx="7709100" cy="5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Future Energy Strategies &amp; Goals</a:t>
            </a:r>
            <a:endParaRPr sz="2700"/>
          </a:p>
        </p:txBody>
      </p:sp>
      <p:sp>
        <p:nvSpPr>
          <p:cNvPr id="2029" name="Google Shape;2029;p54"/>
          <p:cNvSpPr txBox="1"/>
          <p:nvPr>
            <p:ph idx="3" type="subTitle"/>
          </p:nvPr>
        </p:nvSpPr>
        <p:spPr>
          <a:xfrm>
            <a:off x="5931300" y="1515325"/>
            <a:ext cx="1897500" cy="24498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Load flexibility, energy storage, and additional renewable resources are essential for </a:t>
            </a:r>
            <a:r>
              <a:rPr i="1" lang="en" sz="1100" u="sng">
                <a:solidFill>
                  <a:schemeClr val="accent6"/>
                </a:solidFill>
                <a:latin typeface="Asap Medium"/>
                <a:ea typeface="Asap Medium"/>
                <a:cs typeface="Asap Medium"/>
                <a:sym typeface="Asap Medium"/>
              </a:rPr>
              <a:t>meeting electricity demand</a:t>
            </a:r>
            <a:r>
              <a:rPr i="1" lang="en" sz="1100">
                <a:solidFill>
                  <a:schemeClr val="accent6"/>
                </a:solidFill>
                <a:latin typeface="Asap Medium"/>
                <a:ea typeface="Asap Medium"/>
                <a:cs typeface="Asap Medium"/>
                <a:sym typeface="Asap Medium"/>
              </a:rPr>
              <a:t>, especially as solar power generation fluctuates</a:t>
            </a:r>
            <a:endParaRPr i="1">
              <a:solidFill>
                <a:schemeClr val="accent6"/>
              </a:solidFill>
              <a:latin typeface="Asap Medium"/>
              <a:ea typeface="Asap Medium"/>
              <a:cs typeface="Asap Medium"/>
              <a:sym typeface="Asap Medium"/>
            </a:endParaRPr>
          </a:p>
        </p:txBody>
      </p:sp>
      <p:pic>
        <p:nvPicPr>
          <p:cNvPr id="2030" name="Google Shape;2030;p54" title="File:California (1963–1991) county map, cb 500k.svg - Wikimedia ..."/>
          <p:cNvPicPr preferRelativeResize="0"/>
          <p:nvPr/>
        </p:nvPicPr>
        <p:blipFill>
          <a:blip r:embed="rId3">
            <a:alphaModFix/>
          </a:blip>
          <a:stretch>
            <a:fillRect/>
          </a:stretch>
        </p:blipFill>
        <p:spPr>
          <a:xfrm>
            <a:off x="4190975" y="1919375"/>
            <a:ext cx="1389727" cy="1533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pic>
        <p:nvPicPr>
          <p:cNvPr id="2035" name="Google Shape;2035;p55"/>
          <p:cNvPicPr preferRelativeResize="0"/>
          <p:nvPr/>
        </p:nvPicPr>
        <p:blipFill rotWithShape="1">
          <a:blip r:embed="rId3">
            <a:alphaModFix/>
          </a:blip>
          <a:srcRect b="5620" l="6000" r="8155" t="2085"/>
          <a:stretch/>
        </p:blipFill>
        <p:spPr>
          <a:xfrm>
            <a:off x="0" y="934000"/>
            <a:ext cx="4513225" cy="3174275"/>
          </a:xfrm>
          <a:prstGeom prst="rect">
            <a:avLst/>
          </a:prstGeom>
          <a:noFill/>
          <a:ln cap="flat" cmpd="sng" w="9525">
            <a:solidFill>
              <a:schemeClr val="accent1"/>
            </a:solidFill>
            <a:prstDash val="solid"/>
            <a:round/>
            <a:headEnd len="sm" w="sm" type="none"/>
            <a:tailEnd len="sm" w="sm" type="none"/>
          </a:ln>
        </p:spPr>
      </p:pic>
      <p:pic>
        <p:nvPicPr>
          <p:cNvPr id="2036" name="Google Shape;2036;p55"/>
          <p:cNvPicPr preferRelativeResize="0"/>
          <p:nvPr/>
        </p:nvPicPr>
        <p:blipFill>
          <a:blip r:embed="rId4">
            <a:alphaModFix/>
          </a:blip>
          <a:stretch>
            <a:fillRect/>
          </a:stretch>
        </p:blipFill>
        <p:spPr>
          <a:xfrm>
            <a:off x="4630775" y="934000"/>
            <a:ext cx="4513225" cy="3174274"/>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56"/>
          <p:cNvSpPr txBox="1"/>
          <p:nvPr>
            <p:ph type="title"/>
          </p:nvPr>
        </p:nvSpPr>
        <p:spPr>
          <a:xfrm>
            <a:off x="2602075" y="2783510"/>
            <a:ext cx="449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Forecasting Models</a:t>
            </a:r>
            <a:endParaRPr/>
          </a:p>
        </p:txBody>
      </p:sp>
      <p:grpSp>
        <p:nvGrpSpPr>
          <p:cNvPr id="2042" name="Google Shape;2042;p56"/>
          <p:cNvGrpSpPr/>
          <p:nvPr/>
        </p:nvGrpSpPr>
        <p:grpSpPr>
          <a:xfrm>
            <a:off x="3346962" y="1769307"/>
            <a:ext cx="1308043" cy="814631"/>
            <a:chOff x="5159450" y="1919950"/>
            <a:chExt cx="1541050" cy="862500"/>
          </a:xfrm>
        </p:grpSpPr>
        <p:sp>
          <p:nvSpPr>
            <p:cNvPr id="2043" name="Google Shape;2043;p5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28575">
              <a:solidFill>
                <a:schemeClr val="accent1"/>
              </a:solidFill>
              <a:prstDash val="solid"/>
              <a:round/>
              <a:headEnd len="med" w="med" type="oval"/>
              <a:tailEnd len="med" w="med" type="oval"/>
            </a:ln>
          </p:spPr>
        </p:sp>
        <p:grpSp>
          <p:nvGrpSpPr>
            <p:cNvPr id="2044" name="Google Shape;2044;p56"/>
            <p:cNvGrpSpPr/>
            <p:nvPr/>
          </p:nvGrpSpPr>
          <p:grpSpPr>
            <a:xfrm>
              <a:off x="5159450" y="1919950"/>
              <a:ext cx="1541050" cy="862500"/>
              <a:chOff x="5159450" y="1919950"/>
              <a:chExt cx="1541050" cy="862500"/>
            </a:xfrm>
          </p:grpSpPr>
          <p:cxnSp>
            <p:nvCxnSpPr>
              <p:cNvPr id="2045" name="Google Shape;2045;p56"/>
              <p:cNvCxnSpPr/>
              <p:nvPr/>
            </p:nvCxnSpPr>
            <p:spPr>
              <a:xfrm>
                <a:off x="5159450" y="1919950"/>
                <a:ext cx="0" cy="862500"/>
              </a:xfrm>
              <a:prstGeom prst="straightConnector1">
                <a:avLst/>
              </a:prstGeom>
              <a:noFill/>
              <a:ln cap="flat" cmpd="sng" w="28575">
                <a:solidFill>
                  <a:schemeClr val="accent1"/>
                </a:solidFill>
                <a:prstDash val="solid"/>
                <a:round/>
                <a:headEnd len="med" w="med" type="none"/>
                <a:tailEnd len="med" w="med" type="none"/>
              </a:ln>
            </p:spPr>
          </p:cxnSp>
          <p:cxnSp>
            <p:nvCxnSpPr>
              <p:cNvPr id="2046" name="Google Shape;2046;p56"/>
              <p:cNvCxnSpPr/>
              <p:nvPr/>
            </p:nvCxnSpPr>
            <p:spPr>
              <a:xfrm>
                <a:off x="5161200" y="2778975"/>
                <a:ext cx="1539300" cy="0"/>
              </a:xfrm>
              <a:prstGeom prst="straightConnector1">
                <a:avLst/>
              </a:prstGeom>
              <a:noFill/>
              <a:ln cap="flat" cmpd="sng" w="28575">
                <a:solidFill>
                  <a:schemeClr val="accent1"/>
                </a:solidFill>
                <a:prstDash val="solid"/>
                <a:round/>
                <a:headEnd len="med" w="med" type="none"/>
                <a:tailEnd len="med" w="med" type="none"/>
              </a:ln>
            </p:spPr>
          </p:cxnSp>
        </p:grpSp>
      </p:grpSp>
      <p:grpSp>
        <p:nvGrpSpPr>
          <p:cNvPr id="2047" name="Google Shape;2047;p56"/>
          <p:cNvGrpSpPr/>
          <p:nvPr/>
        </p:nvGrpSpPr>
        <p:grpSpPr>
          <a:xfrm>
            <a:off x="4897417" y="1855596"/>
            <a:ext cx="915106" cy="814657"/>
            <a:chOff x="6598259" y="2078634"/>
            <a:chExt cx="868881" cy="684241"/>
          </a:xfrm>
        </p:grpSpPr>
        <p:sp>
          <p:nvSpPr>
            <p:cNvPr id="2048" name="Google Shape;2048;p5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4" name="Google Shape;2054;p56"/>
            <p:cNvGrpSpPr/>
            <p:nvPr/>
          </p:nvGrpSpPr>
          <p:grpSpPr>
            <a:xfrm>
              <a:off x="6808175" y="2078634"/>
              <a:ext cx="452229" cy="684241"/>
              <a:chOff x="6808175" y="2078634"/>
              <a:chExt cx="452229" cy="684241"/>
            </a:xfrm>
          </p:grpSpPr>
          <p:sp>
            <p:nvSpPr>
              <p:cNvPr id="2055" name="Google Shape;2055;p5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1" name="Google Shape;2061;p56"/>
              <p:cNvGrpSpPr/>
              <p:nvPr/>
            </p:nvGrpSpPr>
            <p:grpSpPr>
              <a:xfrm>
                <a:off x="6821586" y="2078634"/>
                <a:ext cx="426871" cy="684241"/>
                <a:chOff x="6821586" y="2078634"/>
                <a:chExt cx="426871" cy="684241"/>
              </a:xfrm>
            </p:grpSpPr>
            <p:grpSp>
              <p:nvGrpSpPr>
                <p:cNvPr id="2062" name="Google Shape;2062;p56"/>
                <p:cNvGrpSpPr/>
                <p:nvPr/>
              </p:nvGrpSpPr>
              <p:grpSpPr>
                <a:xfrm>
                  <a:off x="6821586" y="2078634"/>
                  <a:ext cx="426871" cy="684241"/>
                  <a:chOff x="6821586" y="2078634"/>
                  <a:chExt cx="426871" cy="684241"/>
                </a:xfrm>
              </p:grpSpPr>
              <p:sp>
                <p:nvSpPr>
                  <p:cNvPr id="2063" name="Google Shape;2063;p5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2" name="Google Shape;2082;p5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57"/>
          <p:cNvSpPr txBox="1"/>
          <p:nvPr>
            <p:ph idx="3" type="title"/>
          </p:nvPr>
        </p:nvSpPr>
        <p:spPr>
          <a:xfrm>
            <a:off x="792375" y="2357450"/>
            <a:ext cx="28152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Republican</a:t>
            </a:r>
            <a:r>
              <a:rPr lang="en" sz="2300"/>
              <a:t>-Leaning</a:t>
            </a:r>
            <a:endParaRPr sz="2300"/>
          </a:p>
        </p:txBody>
      </p:sp>
      <p:sp>
        <p:nvSpPr>
          <p:cNvPr id="2093" name="Google Shape;2093;p57"/>
          <p:cNvSpPr txBox="1"/>
          <p:nvPr>
            <p:ph type="title"/>
          </p:nvPr>
        </p:nvSpPr>
        <p:spPr>
          <a:xfrm>
            <a:off x="792375" y="970625"/>
            <a:ext cx="2653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Democrat-Leaning</a:t>
            </a:r>
            <a:endParaRPr sz="2300"/>
          </a:p>
        </p:txBody>
      </p:sp>
      <p:sp>
        <p:nvSpPr>
          <p:cNvPr id="2094" name="Google Shape;2094;p57"/>
          <p:cNvSpPr txBox="1"/>
          <p:nvPr>
            <p:ph idx="4" type="subTitle"/>
          </p:nvPr>
        </p:nvSpPr>
        <p:spPr>
          <a:xfrm>
            <a:off x="792375" y="2931950"/>
            <a:ext cx="2653500" cy="3924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 sz="1300">
                <a:solidFill>
                  <a:schemeClr val="dk1"/>
                </a:solidFill>
              </a:rPr>
              <a:t>Often prioritize economic factors</a:t>
            </a:r>
            <a:endParaRPr b="1" sz="1300">
              <a:solidFill>
                <a:schemeClr val="dk1"/>
              </a:solidFill>
            </a:endParaRPr>
          </a:p>
        </p:txBody>
      </p:sp>
      <p:sp>
        <p:nvSpPr>
          <p:cNvPr id="2095" name="Google Shape;2095;p57"/>
          <p:cNvSpPr txBox="1"/>
          <p:nvPr>
            <p:ph idx="1" type="subTitle"/>
          </p:nvPr>
        </p:nvSpPr>
        <p:spPr>
          <a:xfrm>
            <a:off x="792375" y="1511863"/>
            <a:ext cx="4320600" cy="545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rPr>
              <a:t>Tend to prioritize social and environmental concerns that may lead to higher eco-energy efficiency</a:t>
            </a:r>
            <a:endParaRPr b="1" sz="1300">
              <a:solidFill>
                <a:schemeClr val="dk1"/>
              </a:solidFill>
            </a:endParaRPr>
          </a:p>
        </p:txBody>
      </p:sp>
      <p:sp>
        <p:nvSpPr>
          <p:cNvPr id="2096" name="Google Shape;2096;p57"/>
          <p:cNvSpPr txBox="1"/>
          <p:nvPr>
            <p:ph idx="2" type="title"/>
          </p:nvPr>
        </p:nvSpPr>
        <p:spPr>
          <a:xfrm>
            <a:off x="717450" y="197400"/>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Political Ideology &amp; Energy Efficiency</a:t>
            </a:r>
            <a:endParaRPr sz="2600"/>
          </a:p>
        </p:txBody>
      </p:sp>
      <p:sp>
        <p:nvSpPr>
          <p:cNvPr id="2097" name="Google Shape;2097;p57"/>
          <p:cNvSpPr txBox="1"/>
          <p:nvPr>
            <p:ph idx="4" type="subTitle"/>
          </p:nvPr>
        </p:nvSpPr>
        <p:spPr>
          <a:xfrm>
            <a:off x="5373475" y="2589475"/>
            <a:ext cx="3401100" cy="1780500"/>
          </a:xfrm>
          <a:prstGeom prst="rect">
            <a:avLst/>
          </a:prstGeom>
        </p:spPr>
        <p:txBody>
          <a:bodyPr anchorCtr="0" anchor="ctr" bIns="91425" lIns="91425" spcFirstLastPara="1" rIns="91425" wrap="square" tIns="91425">
            <a:noAutofit/>
          </a:bodyPr>
          <a:lstStyle/>
          <a:p>
            <a:pPr indent="0" lvl="0" marL="914400" rtl="0" algn="r">
              <a:lnSpc>
                <a:spcPct val="150000"/>
              </a:lnSpc>
              <a:spcBef>
                <a:spcPts val="0"/>
              </a:spcBef>
              <a:spcAft>
                <a:spcPts val="0"/>
              </a:spcAft>
              <a:buNone/>
            </a:pPr>
            <a:r>
              <a:rPr i="1" lang="en" sz="1300">
                <a:solidFill>
                  <a:schemeClr val="accent6"/>
                </a:solidFill>
                <a:latin typeface="Asap SemiBold"/>
                <a:ea typeface="Asap SemiBold"/>
                <a:cs typeface="Asap SemiBold"/>
                <a:sym typeface="Asap SemiBold"/>
              </a:rPr>
              <a:t>Ideological differences in support for investments in energy efficiency, depend on a myriad of factors that affect the current economical and environmental states</a:t>
            </a:r>
            <a:endParaRPr i="1" sz="1500">
              <a:solidFill>
                <a:schemeClr val="accent6"/>
              </a:solidFill>
              <a:latin typeface="Asap SemiBold"/>
              <a:ea typeface="Asap SemiBold"/>
              <a:cs typeface="Asap SemiBold"/>
              <a:sym typeface="Asap SemiBold"/>
            </a:endParaRPr>
          </a:p>
        </p:txBody>
      </p:sp>
      <p:grpSp>
        <p:nvGrpSpPr>
          <p:cNvPr id="2098" name="Google Shape;2098;p57"/>
          <p:cNvGrpSpPr/>
          <p:nvPr/>
        </p:nvGrpSpPr>
        <p:grpSpPr>
          <a:xfrm>
            <a:off x="4809364" y="2765430"/>
            <a:ext cx="1323881" cy="1040071"/>
            <a:chOff x="6644304" y="3073628"/>
            <a:chExt cx="576302" cy="511871"/>
          </a:xfrm>
        </p:grpSpPr>
        <p:sp>
          <p:nvSpPr>
            <p:cNvPr id="2099" name="Google Shape;2099;p5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0" name="Google Shape;2100;p57"/>
            <p:cNvGrpSpPr/>
            <p:nvPr/>
          </p:nvGrpSpPr>
          <p:grpSpPr>
            <a:xfrm>
              <a:off x="6712169" y="3085440"/>
              <a:ext cx="481622" cy="494913"/>
              <a:chOff x="6712169" y="3085440"/>
              <a:chExt cx="481622" cy="494913"/>
            </a:xfrm>
          </p:grpSpPr>
          <p:sp>
            <p:nvSpPr>
              <p:cNvPr id="2101" name="Google Shape;2101;p5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6" name="Google Shape;2106;p5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58"/>
          <p:cNvSpPr txBox="1"/>
          <p:nvPr>
            <p:ph idx="4294967295" type="title"/>
          </p:nvPr>
        </p:nvSpPr>
        <p:spPr>
          <a:xfrm>
            <a:off x="641200" y="1207375"/>
            <a:ext cx="3582300" cy="30231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100"/>
              <a:t>Senate Bill 100</a:t>
            </a:r>
            <a:endParaRPr sz="2100"/>
          </a:p>
        </p:txBody>
      </p:sp>
      <p:sp>
        <p:nvSpPr>
          <p:cNvPr id="2114" name="Google Shape;2114;p58"/>
          <p:cNvSpPr txBox="1"/>
          <p:nvPr>
            <p:ph idx="4294967295" type="title"/>
          </p:nvPr>
        </p:nvSpPr>
        <p:spPr>
          <a:xfrm>
            <a:off x="195150" y="120725"/>
            <a:ext cx="8210400" cy="6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California’s Energy Policies &amp; Initiatives</a:t>
            </a:r>
            <a:endParaRPr sz="2600"/>
          </a:p>
        </p:txBody>
      </p:sp>
      <p:sp>
        <p:nvSpPr>
          <p:cNvPr id="2115" name="Google Shape;2115;p58"/>
          <p:cNvSpPr txBox="1"/>
          <p:nvPr>
            <p:ph idx="4294967295" type="title"/>
          </p:nvPr>
        </p:nvSpPr>
        <p:spPr>
          <a:xfrm>
            <a:off x="5108650" y="1190025"/>
            <a:ext cx="3297000" cy="30405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100"/>
              <a:t>Inflation Reduction Act</a:t>
            </a:r>
            <a:endParaRPr sz="2100"/>
          </a:p>
        </p:txBody>
      </p:sp>
      <p:sp>
        <p:nvSpPr>
          <p:cNvPr id="2116" name="Google Shape;2116;p58"/>
          <p:cNvSpPr txBox="1"/>
          <p:nvPr>
            <p:ph idx="4294967295" type="subTitle"/>
          </p:nvPr>
        </p:nvSpPr>
        <p:spPr>
          <a:xfrm>
            <a:off x="690625" y="1714425"/>
            <a:ext cx="3484200" cy="1317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100">
                <a:solidFill>
                  <a:schemeClr val="accent6"/>
                </a:solidFill>
              </a:rPr>
              <a:t>Goal of achieving 100% carbon-free energy by 2045, and updates the state’s Renewables Portfolio Standard to ensure that by 2030 at least 60% of California’s electricity is renewable</a:t>
            </a:r>
            <a:endParaRPr b="1" sz="1300">
              <a:solidFill>
                <a:schemeClr val="accent6"/>
              </a:solidFill>
            </a:endParaRPr>
          </a:p>
        </p:txBody>
      </p:sp>
      <p:sp>
        <p:nvSpPr>
          <p:cNvPr id="2117" name="Google Shape;2117;p58"/>
          <p:cNvSpPr txBox="1"/>
          <p:nvPr>
            <p:ph idx="4294967295" type="subTitle"/>
          </p:nvPr>
        </p:nvSpPr>
        <p:spPr>
          <a:xfrm>
            <a:off x="5303500" y="1751250"/>
            <a:ext cx="2815200" cy="1120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100">
                <a:solidFill>
                  <a:schemeClr val="accent6"/>
                </a:solidFill>
              </a:rPr>
              <a:t>Increased investments in state and local governments to invest in energy efficiency and grid resilience</a:t>
            </a:r>
            <a:endParaRPr b="1" sz="1100">
              <a:solidFill>
                <a:schemeClr val="accent6"/>
              </a:solidFill>
            </a:endParaRPr>
          </a:p>
        </p:txBody>
      </p:sp>
      <p:grpSp>
        <p:nvGrpSpPr>
          <p:cNvPr id="2118" name="Google Shape;2118;p58"/>
          <p:cNvGrpSpPr/>
          <p:nvPr/>
        </p:nvGrpSpPr>
        <p:grpSpPr>
          <a:xfrm>
            <a:off x="1888828" y="3104965"/>
            <a:ext cx="920301" cy="742202"/>
            <a:chOff x="4721450" y="1509475"/>
            <a:chExt cx="79350" cy="74325"/>
          </a:xfrm>
        </p:grpSpPr>
        <p:sp>
          <p:nvSpPr>
            <p:cNvPr id="2119" name="Google Shape;2119;p5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58"/>
          <p:cNvGrpSpPr/>
          <p:nvPr/>
        </p:nvGrpSpPr>
        <p:grpSpPr>
          <a:xfrm>
            <a:off x="6251049" y="3047518"/>
            <a:ext cx="1013508" cy="857108"/>
            <a:chOff x="3944637" y="3354834"/>
            <a:chExt cx="415696" cy="371605"/>
          </a:xfrm>
        </p:grpSpPr>
        <p:sp>
          <p:nvSpPr>
            <p:cNvPr id="2124" name="Google Shape;2124;p58"/>
            <p:cNvSpPr/>
            <p:nvPr/>
          </p:nvSpPr>
          <p:spPr>
            <a:xfrm>
              <a:off x="4069031" y="3391598"/>
              <a:ext cx="126941" cy="126941"/>
            </a:xfrm>
            <a:custGeom>
              <a:rect b="b" l="l" r="r" t="t"/>
              <a:pathLst>
                <a:path extrusionOk="0" h="4834" w="4834">
                  <a:moveTo>
                    <a:pt x="2422" y="0"/>
                  </a:moveTo>
                  <a:cubicBezTo>
                    <a:pt x="1092" y="0"/>
                    <a:pt x="10" y="1072"/>
                    <a:pt x="1" y="2412"/>
                  </a:cubicBezTo>
                  <a:cubicBezTo>
                    <a:pt x="1" y="3742"/>
                    <a:pt x="1072" y="4824"/>
                    <a:pt x="2412" y="4833"/>
                  </a:cubicBezTo>
                  <a:cubicBezTo>
                    <a:pt x="3743" y="4833"/>
                    <a:pt x="4824" y="3752"/>
                    <a:pt x="4834" y="2422"/>
                  </a:cubicBezTo>
                  <a:cubicBezTo>
                    <a:pt x="4834" y="1091"/>
                    <a:pt x="3752" y="10"/>
                    <a:pt x="2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8"/>
            <p:cNvSpPr/>
            <p:nvPr/>
          </p:nvSpPr>
          <p:spPr>
            <a:xfrm>
              <a:off x="4068768" y="3391546"/>
              <a:ext cx="71926" cy="126731"/>
            </a:xfrm>
            <a:custGeom>
              <a:rect b="b" l="l" r="r" t="t"/>
              <a:pathLst>
                <a:path extrusionOk="0" h="4826" w="2739">
                  <a:moveTo>
                    <a:pt x="2416" y="0"/>
                  </a:moveTo>
                  <a:cubicBezTo>
                    <a:pt x="1106" y="0"/>
                    <a:pt x="1" y="1059"/>
                    <a:pt x="1" y="2404"/>
                  </a:cubicBezTo>
                  <a:cubicBezTo>
                    <a:pt x="1" y="3755"/>
                    <a:pt x="1099" y="4826"/>
                    <a:pt x="2413" y="4826"/>
                  </a:cubicBezTo>
                  <a:cubicBezTo>
                    <a:pt x="2514" y="4826"/>
                    <a:pt x="2616" y="4820"/>
                    <a:pt x="2719" y="4807"/>
                  </a:cubicBezTo>
                  <a:cubicBezTo>
                    <a:pt x="1523" y="4644"/>
                    <a:pt x="623" y="3620"/>
                    <a:pt x="623" y="2404"/>
                  </a:cubicBezTo>
                  <a:cubicBezTo>
                    <a:pt x="633" y="1199"/>
                    <a:pt x="1532" y="175"/>
                    <a:pt x="2738" y="21"/>
                  </a:cubicBezTo>
                  <a:cubicBezTo>
                    <a:pt x="2630" y="7"/>
                    <a:pt x="2522" y="0"/>
                    <a:pt x="24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8"/>
            <p:cNvSpPr/>
            <p:nvPr/>
          </p:nvSpPr>
          <p:spPr>
            <a:xfrm>
              <a:off x="4089382" y="3411950"/>
              <a:ext cx="86238" cy="86238"/>
            </a:xfrm>
            <a:custGeom>
              <a:rect b="b" l="l" r="r" t="t"/>
              <a:pathLst>
                <a:path extrusionOk="0" h="3284" w="3284">
                  <a:moveTo>
                    <a:pt x="1647" y="0"/>
                  </a:moveTo>
                  <a:cubicBezTo>
                    <a:pt x="738" y="0"/>
                    <a:pt x="1" y="728"/>
                    <a:pt x="1" y="1637"/>
                  </a:cubicBezTo>
                  <a:cubicBezTo>
                    <a:pt x="1" y="2546"/>
                    <a:pt x="728" y="3283"/>
                    <a:pt x="1637" y="3283"/>
                  </a:cubicBezTo>
                  <a:cubicBezTo>
                    <a:pt x="2546" y="3283"/>
                    <a:pt x="3283" y="2556"/>
                    <a:pt x="3283" y="1647"/>
                  </a:cubicBezTo>
                  <a:cubicBezTo>
                    <a:pt x="3283" y="737"/>
                    <a:pt x="2556" y="0"/>
                    <a:pt x="1647"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8"/>
            <p:cNvSpPr/>
            <p:nvPr/>
          </p:nvSpPr>
          <p:spPr>
            <a:xfrm>
              <a:off x="4088909" y="3411792"/>
              <a:ext cx="51785" cy="86212"/>
            </a:xfrm>
            <a:custGeom>
              <a:rect b="b" l="l" r="r" t="t"/>
              <a:pathLst>
                <a:path extrusionOk="0" h="3283" w="1972">
                  <a:moveTo>
                    <a:pt x="1636" y="1"/>
                  </a:moveTo>
                  <a:cubicBezTo>
                    <a:pt x="757" y="1"/>
                    <a:pt x="9" y="715"/>
                    <a:pt x="9" y="1633"/>
                  </a:cubicBezTo>
                  <a:cubicBezTo>
                    <a:pt x="1" y="2565"/>
                    <a:pt x="755" y="3283"/>
                    <a:pt x="1639" y="3283"/>
                  </a:cubicBezTo>
                  <a:cubicBezTo>
                    <a:pt x="1745" y="3283"/>
                    <a:pt x="1853" y="3272"/>
                    <a:pt x="1962" y="3251"/>
                  </a:cubicBezTo>
                  <a:cubicBezTo>
                    <a:pt x="1196" y="3098"/>
                    <a:pt x="641" y="2418"/>
                    <a:pt x="650" y="1643"/>
                  </a:cubicBezTo>
                  <a:cubicBezTo>
                    <a:pt x="650" y="858"/>
                    <a:pt x="1205" y="179"/>
                    <a:pt x="1971" y="35"/>
                  </a:cubicBezTo>
                  <a:cubicBezTo>
                    <a:pt x="1858" y="12"/>
                    <a:pt x="1746" y="1"/>
                    <a:pt x="1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8"/>
            <p:cNvSpPr/>
            <p:nvPr/>
          </p:nvSpPr>
          <p:spPr>
            <a:xfrm>
              <a:off x="4114776" y="3426025"/>
              <a:ext cx="34453" cy="59085"/>
            </a:xfrm>
            <a:custGeom>
              <a:rect b="b" l="l" r="r" t="t"/>
              <a:pathLst>
                <a:path extrusionOk="0" h="2250" w="1312">
                  <a:moveTo>
                    <a:pt x="622" y="441"/>
                  </a:moveTo>
                  <a:lnTo>
                    <a:pt x="622" y="862"/>
                  </a:lnTo>
                  <a:cubicBezTo>
                    <a:pt x="450" y="795"/>
                    <a:pt x="402" y="737"/>
                    <a:pt x="402" y="642"/>
                  </a:cubicBezTo>
                  <a:cubicBezTo>
                    <a:pt x="402" y="517"/>
                    <a:pt x="498" y="469"/>
                    <a:pt x="622" y="441"/>
                  </a:cubicBezTo>
                  <a:close/>
                  <a:moveTo>
                    <a:pt x="756" y="1292"/>
                  </a:moveTo>
                  <a:cubicBezTo>
                    <a:pt x="926" y="1368"/>
                    <a:pt x="966" y="1443"/>
                    <a:pt x="967" y="1545"/>
                  </a:cubicBezTo>
                  <a:lnTo>
                    <a:pt x="967" y="1545"/>
                  </a:lnTo>
                  <a:cubicBezTo>
                    <a:pt x="965" y="1659"/>
                    <a:pt x="879" y="1761"/>
                    <a:pt x="756" y="1771"/>
                  </a:cubicBezTo>
                  <a:lnTo>
                    <a:pt x="756" y="1292"/>
                  </a:lnTo>
                  <a:close/>
                  <a:moveTo>
                    <a:pt x="689" y="0"/>
                  </a:moveTo>
                  <a:cubicBezTo>
                    <a:pt x="642" y="0"/>
                    <a:pt x="594" y="20"/>
                    <a:pt x="594" y="67"/>
                  </a:cubicBezTo>
                  <a:lnTo>
                    <a:pt x="594" y="144"/>
                  </a:lnTo>
                  <a:cubicBezTo>
                    <a:pt x="278" y="182"/>
                    <a:pt x="58" y="355"/>
                    <a:pt x="58" y="680"/>
                  </a:cubicBezTo>
                  <a:cubicBezTo>
                    <a:pt x="58" y="1024"/>
                    <a:pt x="326" y="1130"/>
                    <a:pt x="594" y="1225"/>
                  </a:cubicBezTo>
                  <a:lnTo>
                    <a:pt x="594" y="1780"/>
                  </a:lnTo>
                  <a:cubicBezTo>
                    <a:pt x="460" y="1752"/>
                    <a:pt x="335" y="1694"/>
                    <a:pt x="240" y="1599"/>
                  </a:cubicBezTo>
                  <a:cubicBezTo>
                    <a:pt x="218" y="1581"/>
                    <a:pt x="191" y="1572"/>
                    <a:pt x="164" y="1572"/>
                  </a:cubicBezTo>
                  <a:cubicBezTo>
                    <a:pt x="119" y="1572"/>
                    <a:pt x="76" y="1595"/>
                    <a:pt x="58" y="1637"/>
                  </a:cubicBezTo>
                  <a:cubicBezTo>
                    <a:pt x="0" y="1704"/>
                    <a:pt x="0" y="1809"/>
                    <a:pt x="58" y="1876"/>
                  </a:cubicBezTo>
                  <a:cubicBezTo>
                    <a:pt x="184" y="2021"/>
                    <a:pt x="371" y="2097"/>
                    <a:pt x="560" y="2097"/>
                  </a:cubicBezTo>
                  <a:cubicBezTo>
                    <a:pt x="571" y="2097"/>
                    <a:pt x="582" y="2097"/>
                    <a:pt x="594" y="2096"/>
                  </a:cubicBezTo>
                  <a:lnTo>
                    <a:pt x="594" y="2182"/>
                  </a:lnTo>
                  <a:cubicBezTo>
                    <a:pt x="594" y="2221"/>
                    <a:pt x="642" y="2249"/>
                    <a:pt x="689" y="2249"/>
                  </a:cubicBezTo>
                  <a:cubicBezTo>
                    <a:pt x="728" y="2249"/>
                    <a:pt x="776" y="2221"/>
                    <a:pt x="776" y="2182"/>
                  </a:cubicBezTo>
                  <a:lnTo>
                    <a:pt x="776" y="2096"/>
                  </a:lnTo>
                  <a:cubicBezTo>
                    <a:pt x="1082" y="2077"/>
                    <a:pt x="1311" y="1819"/>
                    <a:pt x="1302" y="1513"/>
                  </a:cubicBezTo>
                  <a:cubicBezTo>
                    <a:pt x="1302" y="1178"/>
                    <a:pt x="1091" y="1034"/>
                    <a:pt x="785" y="929"/>
                  </a:cubicBezTo>
                  <a:lnTo>
                    <a:pt x="785" y="450"/>
                  </a:lnTo>
                  <a:cubicBezTo>
                    <a:pt x="881" y="460"/>
                    <a:pt x="967" y="489"/>
                    <a:pt x="1044" y="536"/>
                  </a:cubicBezTo>
                  <a:cubicBezTo>
                    <a:pt x="1064" y="548"/>
                    <a:pt x="1085" y="554"/>
                    <a:pt x="1106" y="554"/>
                  </a:cubicBezTo>
                  <a:cubicBezTo>
                    <a:pt x="1153" y="554"/>
                    <a:pt x="1196" y="525"/>
                    <a:pt x="1216" y="479"/>
                  </a:cubicBezTo>
                  <a:cubicBezTo>
                    <a:pt x="1264" y="412"/>
                    <a:pt x="1264" y="316"/>
                    <a:pt x="1206" y="259"/>
                  </a:cubicBezTo>
                  <a:cubicBezTo>
                    <a:pt x="1082" y="173"/>
                    <a:pt x="929" y="134"/>
                    <a:pt x="785" y="134"/>
                  </a:cubicBezTo>
                  <a:lnTo>
                    <a:pt x="785" y="67"/>
                  </a:lnTo>
                  <a:cubicBezTo>
                    <a:pt x="785" y="29"/>
                    <a:pt x="737" y="0"/>
                    <a:pt x="689" y="0"/>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8"/>
            <p:cNvSpPr/>
            <p:nvPr/>
          </p:nvSpPr>
          <p:spPr>
            <a:xfrm>
              <a:off x="4167296" y="3354913"/>
              <a:ext cx="126941" cy="126678"/>
            </a:xfrm>
            <a:custGeom>
              <a:rect b="b" l="l" r="r" t="t"/>
              <a:pathLst>
                <a:path extrusionOk="0" h="4824" w="4834">
                  <a:moveTo>
                    <a:pt x="2422" y="0"/>
                  </a:moveTo>
                  <a:cubicBezTo>
                    <a:pt x="1092" y="0"/>
                    <a:pt x="10" y="1072"/>
                    <a:pt x="10" y="2412"/>
                  </a:cubicBezTo>
                  <a:cubicBezTo>
                    <a:pt x="1" y="3742"/>
                    <a:pt x="1082" y="4823"/>
                    <a:pt x="2412" y="4823"/>
                  </a:cubicBezTo>
                  <a:cubicBezTo>
                    <a:pt x="2418" y="4823"/>
                    <a:pt x="2424" y="4824"/>
                    <a:pt x="2430" y="4824"/>
                  </a:cubicBezTo>
                  <a:cubicBezTo>
                    <a:pt x="3752" y="4824"/>
                    <a:pt x="4824" y="3746"/>
                    <a:pt x="4834" y="2421"/>
                  </a:cubicBezTo>
                  <a:cubicBezTo>
                    <a:pt x="4834" y="1091"/>
                    <a:pt x="3762" y="10"/>
                    <a:pt x="2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8"/>
            <p:cNvSpPr/>
            <p:nvPr/>
          </p:nvSpPr>
          <p:spPr>
            <a:xfrm>
              <a:off x="4167033" y="3354834"/>
              <a:ext cx="71926" cy="126757"/>
            </a:xfrm>
            <a:custGeom>
              <a:rect b="b" l="l" r="r" t="t"/>
              <a:pathLst>
                <a:path extrusionOk="0" h="4827" w="2739">
                  <a:moveTo>
                    <a:pt x="2416" y="1"/>
                  </a:moveTo>
                  <a:cubicBezTo>
                    <a:pt x="1108" y="1"/>
                    <a:pt x="10" y="1060"/>
                    <a:pt x="1" y="2405"/>
                  </a:cubicBezTo>
                  <a:cubicBezTo>
                    <a:pt x="1" y="3756"/>
                    <a:pt x="1107" y="4827"/>
                    <a:pt x="2422" y="4827"/>
                  </a:cubicBezTo>
                  <a:cubicBezTo>
                    <a:pt x="2523" y="4827"/>
                    <a:pt x="2626" y="4820"/>
                    <a:pt x="2728" y="4807"/>
                  </a:cubicBezTo>
                  <a:cubicBezTo>
                    <a:pt x="1523" y="4645"/>
                    <a:pt x="623" y="3621"/>
                    <a:pt x="633" y="2405"/>
                  </a:cubicBezTo>
                  <a:cubicBezTo>
                    <a:pt x="633" y="1190"/>
                    <a:pt x="1532" y="175"/>
                    <a:pt x="2738" y="22"/>
                  </a:cubicBezTo>
                  <a:cubicBezTo>
                    <a:pt x="2630" y="8"/>
                    <a:pt x="2522" y="1"/>
                    <a:pt x="2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8"/>
            <p:cNvSpPr/>
            <p:nvPr/>
          </p:nvSpPr>
          <p:spPr>
            <a:xfrm>
              <a:off x="4187647" y="3375264"/>
              <a:ext cx="86238" cy="86212"/>
            </a:xfrm>
            <a:custGeom>
              <a:rect b="b" l="l" r="r" t="t"/>
              <a:pathLst>
                <a:path extrusionOk="0" h="3283" w="3284">
                  <a:moveTo>
                    <a:pt x="1629" y="0"/>
                  </a:moveTo>
                  <a:cubicBezTo>
                    <a:pt x="728" y="0"/>
                    <a:pt x="1" y="733"/>
                    <a:pt x="1" y="1637"/>
                  </a:cubicBezTo>
                  <a:cubicBezTo>
                    <a:pt x="1" y="2536"/>
                    <a:pt x="728" y="3273"/>
                    <a:pt x="1637" y="3283"/>
                  </a:cubicBezTo>
                  <a:cubicBezTo>
                    <a:pt x="2546" y="3283"/>
                    <a:pt x="3283" y="2546"/>
                    <a:pt x="3283" y="1646"/>
                  </a:cubicBezTo>
                  <a:cubicBezTo>
                    <a:pt x="3283" y="737"/>
                    <a:pt x="2556" y="0"/>
                    <a:pt x="1647" y="0"/>
                  </a:cubicBezTo>
                  <a:cubicBezTo>
                    <a:pt x="1641" y="0"/>
                    <a:pt x="1635" y="0"/>
                    <a:pt x="1629"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8"/>
            <p:cNvSpPr/>
            <p:nvPr/>
          </p:nvSpPr>
          <p:spPr>
            <a:xfrm>
              <a:off x="4187174" y="3375107"/>
              <a:ext cx="51785" cy="86212"/>
            </a:xfrm>
            <a:custGeom>
              <a:rect b="b" l="l" r="r" t="t"/>
              <a:pathLst>
                <a:path extrusionOk="0" h="3283" w="1972">
                  <a:moveTo>
                    <a:pt x="1636" y="0"/>
                  </a:moveTo>
                  <a:cubicBezTo>
                    <a:pt x="757" y="0"/>
                    <a:pt x="9" y="715"/>
                    <a:pt x="9" y="1633"/>
                  </a:cubicBezTo>
                  <a:cubicBezTo>
                    <a:pt x="1" y="2565"/>
                    <a:pt x="755" y="3282"/>
                    <a:pt x="1639" y="3282"/>
                  </a:cubicBezTo>
                  <a:cubicBezTo>
                    <a:pt x="1745" y="3282"/>
                    <a:pt x="1853" y="3272"/>
                    <a:pt x="1961" y="3251"/>
                  </a:cubicBezTo>
                  <a:cubicBezTo>
                    <a:pt x="1196" y="3097"/>
                    <a:pt x="650" y="2418"/>
                    <a:pt x="650" y="1633"/>
                  </a:cubicBezTo>
                  <a:cubicBezTo>
                    <a:pt x="650" y="858"/>
                    <a:pt x="1205" y="178"/>
                    <a:pt x="1971" y="35"/>
                  </a:cubicBezTo>
                  <a:cubicBezTo>
                    <a:pt x="1858" y="11"/>
                    <a:pt x="1746" y="0"/>
                    <a:pt x="1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8"/>
            <p:cNvSpPr/>
            <p:nvPr/>
          </p:nvSpPr>
          <p:spPr>
            <a:xfrm>
              <a:off x="4213040" y="3389340"/>
              <a:ext cx="34453" cy="59085"/>
            </a:xfrm>
            <a:custGeom>
              <a:rect b="b" l="l" r="r" t="t"/>
              <a:pathLst>
                <a:path extrusionOk="0" h="2250" w="1312">
                  <a:moveTo>
                    <a:pt x="622" y="440"/>
                  </a:moveTo>
                  <a:lnTo>
                    <a:pt x="622" y="861"/>
                  </a:lnTo>
                  <a:cubicBezTo>
                    <a:pt x="450" y="794"/>
                    <a:pt x="402" y="737"/>
                    <a:pt x="402" y="632"/>
                  </a:cubicBezTo>
                  <a:cubicBezTo>
                    <a:pt x="402" y="517"/>
                    <a:pt x="508" y="460"/>
                    <a:pt x="622" y="440"/>
                  </a:cubicBezTo>
                  <a:close/>
                  <a:moveTo>
                    <a:pt x="766" y="1292"/>
                  </a:moveTo>
                  <a:cubicBezTo>
                    <a:pt x="938" y="1369"/>
                    <a:pt x="967" y="1445"/>
                    <a:pt x="967" y="1541"/>
                  </a:cubicBezTo>
                  <a:cubicBezTo>
                    <a:pt x="967" y="1665"/>
                    <a:pt x="881" y="1761"/>
                    <a:pt x="766" y="1771"/>
                  </a:cubicBezTo>
                  <a:lnTo>
                    <a:pt x="766" y="1292"/>
                  </a:lnTo>
                  <a:close/>
                  <a:moveTo>
                    <a:pt x="689" y="0"/>
                  </a:moveTo>
                  <a:cubicBezTo>
                    <a:pt x="651" y="0"/>
                    <a:pt x="603" y="29"/>
                    <a:pt x="603" y="67"/>
                  </a:cubicBezTo>
                  <a:lnTo>
                    <a:pt x="603" y="144"/>
                  </a:lnTo>
                  <a:cubicBezTo>
                    <a:pt x="278" y="182"/>
                    <a:pt x="67" y="354"/>
                    <a:pt x="67" y="680"/>
                  </a:cubicBezTo>
                  <a:cubicBezTo>
                    <a:pt x="67" y="1024"/>
                    <a:pt x="335" y="1129"/>
                    <a:pt x="594" y="1235"/>
                  </a:cubicBezTo>
                  <a:lnTo>
                    <a:pt x="594" y="1780"/>
                  </a:lnTo>
                  <a:cubicBezTo>
                    <a:pt x="460" y="1761"/>
                    <a:pt x="345" y="1694"/>
                    <a:pt x="249" y="1598"/>
                  </a:cubicBezTo>
                  <a:cubicBezTo>
                    <a:pt x="224" y="1580"/>
                    <a:pt x="196" y="1572"/>
                    <a:pt x="169" y="1572"/>
                  </a:cubicBezTo>
                  <a:cubicBezTo>
                    <a:pt x="124" y="1572"/>
                    <a:pt x="82" y="1595"/>
                    <a:pt x="58" y="1637"/>
                  </a:cubicBezTo>
                  <a:cubicBezTo>
                    <a:pt x="0" y="1713"/>
                    <a:pt x="0" y="1809"/>
                    <a:pt x="58" y="1876"/>
                  </a:cubicBezTo>
                  <a:cubicBezTo>
                    <a:pt x="201" y="2029"/>
                    <a:pt x="393" y="2106"/>
                    <a:pt x="594" y="2106"/>
                  </a:cubicBezTo>
                  <a:lnTo>
                    <a:pt x="594" y="2173"/>
                  </a:lnTo>
                  <a:cubicBezTo>
                    <a:pt x="594" y="2211"/>
                    <a:pt x="651" y="2249"/>
                    <a:pt x="689" y="2249"/>
                  </a:cubicBezTo>
                  <a:cubicBezTo>
                    <a:pt x="728" y="2249"/>
                    <a:pt x="785" y="2220"/>
                    <a:pt x="785" y="2173"/>
                  </a:cubicBezTo>
                  <a:lnTo>
                    <a:pt x="785" y="2096"/>
                  </a:lnTo>
                  <a:cubicBezTo>
                    <a:pt x="1082" y="2067"/>
                    <a:pt x="1311" y="1819"/>
                    <a:pt x="1302" y="1512"/>
                  </a:cubicBezTo>
                  <a:cubicBezTo>
                    <a:pt x="1302" y="1158"/>
                    <a:pt x="1082" y="1034"/>
                    <a:pt x="785" y="919"/>
                  </a:cubicBezTo>
                  <a:lnTo>
                    <a:pt x="785" y="440"/>
                  </a:lnTo>
                  <a:cubicBezTo>
                    <a:pt x="967" y="460"/>
                    <a:pt x="1034" y="546"/>
                    <a:pt x="1110" y="546"/>
                  </a:cubicBezTo>
                  <a:cubicBezTo>
                    <a:pt x="1187" y="546"/>
                    <a:pt x="1225" y="479"/>
                    <a:pt x="1244" y="412"/>
                  </a:cubicBezTo>
                  <a:cubicBezTo>
                    <a:pt x="1283" y="297"/>
                    <a:pt x="1206" y="230"/>
                    <a:pt x="1091" y="192"/>
                  </a:cubicBezTo>
                  <a:cubicBezTo>
                    <a:pt x="986" y="153"/>
                    <a:pt x="890" y="144"/>
                    <a:pt x="785" y="144"/>
                  </a:cubicBezTo>
                  <a:lnTo>
                    <a:pt x="785" y="67"/>
                  </a:lnTo>
                  <a:cubicBezTo>
                    <a:pt x="785" y="29"/>
                    <a:pt x="737" y="0"/>
                    <a:pt x="689" y="0"/>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8"/>
            <p:cNvSpPr/>
            <p:nvPr/>
          </p:nvSpPr>
          <p:spPr>
            <a:xfrm>
              <a:off x="3944637" y="3566017"/>
              <a:ext cx="142513" cy="160422"/>
            </a:xfrm>
            <a:custGeom>
              <a:rect b="b" l="l" r="r" t="t"/>
              <a:pathLst>
                <a:path extrusionOk="0" h="6109" w="5427">
                  <a:moveTo>
                    <a:pt x="3618" y="0"/>
                  </a:moveTo>
                  <a:lnTo>
                    <a:pt x="259" y="1254"/>
                  </a:lnTo>
                  <a:cubicBezTo>
                    <a:pt x="96" y="1311"/>
                    <a:pt x="0" y="1503"/>
                    <a:pt x="67" y="1675"/>
                  </a:cubicBezTo>
                  <a:lnTo>
                    <a:pt x="1646" y="5895"/>
                  </a:lnTo>
                  <a:cubicBezTo>
                    <a:pt x="1691" y="6022"/>
                    <a:pt x="1817" y="6108"/>
                    <a:pt x="1953" y="6108"/>
                  </a:cubicBezTo>
                  <a:cubicBezTo>
                    <a:pt x="1991" y="6108"/>
                    <a:pt x="2030" y="6101"/>
                    <a:pt x="2067" y="6087"/>
                  </a:cubicBezTo>
                  <a:lnTo>
                    <a:pt x="5427" y="4833"/>
                  </a:lnTo>
                  <a:lnTo>
                    <a:pt x="3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8"/>
            <p:cNvSpPr/>
            <p:nvPr/>
          </p:nvSpPr>
          <p:spPr>
            <a:xfrm>
              <a:off x="3983843" y="3674313"/>
              <a:ext cx="103307" cy="52126"/>
            </a:xfrm>
            <a:custGeom>
              <a:rect b="b" l="l" r="r" t="t"/>
              <a:pathLst>
                <a:path extrusionOk="0" h="1985" w="3934">
                  <a:moveTo>
                    <a:pt x="3675" y="1"/>
                  </a:moveTo>
                  <a:lnTo>
                    <a:pt x="3608" y="30"/>
                  </a:lnTo>
                  <a:lnTo>
                    <a:pt x="0" y="1379"/>
                  </a:lnTo>
                  <a:lnTo>
                    <a:pt x="153" y="1771"/>
                  </a:lnTo>
                  <a:cubicBezTo>
                    <a:pt x="198" y="1898"/>
                    <a:pt x="324" y="1984"/>
                    <a:pt x="460" y="1984"/>
                  </a:cubicBezTo>
                  <a:cubicBezTo>
                    <a:pt x="498" y="1984"/>
                    <a:pt x="537" y="1977"/>
                    <a:pt x="574" y="1963"/>
                  </a:cubicBezTo>
                  <a:lnTo>
                    <a:pt x="3934" y="709"/>
                  </a:lnTo>
                  <a:lnTo>
                    <a:pt x="3675" y="1"/>
                  </a:ln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8"/>
            <p:cNvSpPr/>
            <p:nvPr/>
          </p:nvSpPr>
          <p:spPr>
            <a:xfrm>
              <a:off x="4082843" y="3493513"/>
              <a:ext cx="277489" cy="171294"/>
            </a:xfrm>
            <a:custGeom>
              <a:rect b="b" l="l" r="r" t="t"/>
              <a:pathLst>
                <a:path extrusionOk="0" h="6523" w="10567">
                  <a:moveTo>
                    <a:pt x="9408" y="0"/>
                  </a:moveTo>
                  <a:cubicBezTo>
                    <a:pt x="8987" y="0"/>
                    <a:pt x="8645" y="338"/>
                    <a:pt x="8605" y="378"/>
                  </a:cubicBezTo>
                  <a:lnTo>
                    <a:pt x="5829" y="2658"/>
                  </a:lnTo>
                  <a:lnTo>
                    <a:pt x="5829" y="2658"/>
                  </a:lnTo>
                  <a:cubicBezTo>
                    <a:pt x="5822" y="2578"/>
                    <a:pt x="5743" y="1881"/>
                    <a:pt x="4958" y="1881"/>
                  </a:cubicBezTo>
                  <a:cubicBezTo>
                    <a:pt x="4190" y="1877"/>
                    <a:pt x="3644" y="1871"/>
                    <a:pt x="3240" y="1871"/>
                  </a:cubicBezTo>
                  <a:cubicBezTo>
                    <a:pt x="2431" y="1871"/>
                    <a:pt x="2186" y="1897"/>
                    <a:pt x="1848" y="2024"/>
                  </a:cubicBezTo>
                  <a:lnTo>
                    <a:pt x="1" y="2780"/>
                  </a:lnTo>
                  <a:lnTo>
                    <a:pt x="1398" y="6522"/>
                  </a:lnTo>
                  <a:cubicBezTo>
                    <a:pt x="2489" y="6070"/>
                    <a:pt x="2444" y="6005"/>
                    <a:pt x="3480" y="6005"/>
                  </a:cubicBezTo>
                  <a:cubicBezTo>
                    <a:pt x="3825" y="6005"/>
                    <a:pt x="4291" y="6013"/>
                    <a:pt x="4958" y="6015"/>
                  </a:cubicBezTo>
                  <a:cubicBezTo>
                    <a:pt x="5552" y="5996"/>
                    <a:pt x="6116" y="5728"/>
                    <a:pt x="6518" y="5288"/>
                  </a:cubicBezTo>
                  <a:lnTo>
                    <a:pt x="9935" y="1632"/>
                  </a:lnTo>
                  <a:cubicBezTo>
                    <a:pt x="10050" y="1507"/>
                    <a:pt x="10567" y="828"/>
                    <a:pt x="9983" y="244"/>
                  </a:cubicBezTo>
                  <a:cubicBezTo>
                    <a:pt x="9788" y="64"/>
                    <a:pt x="9591" y="0"/>
                    <a:pt x="9408"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8"/>
            <p:cNvSpPr/>
            <p:nvPr/>
          </p:nvSpPr>
          <p:spPr>
            <a:xfrm>
              <a:off x="4082843" y="3558454"/>
              <a:ext cx="56328" cy="106353"/>
            </a:xfrm>
            <a:custGeom>
              <a:rect b="b" l="l" r="r" t="t"/>
              <a:pathLst>
                <a:path extrusionOk="0" h="4050" w="2145">
                  <a:moveTo>
                    <a:pt x="747" y="1"/>
                  </a:moveTo>
                  <a:lnTo>
                    <a:pt x="1" y="307"/>
                  </a:lnTo>
                  <a:lnTo>
                    <a:pt x="1398" y="4049"/>
                  </a:lnTo>
                  <a:lnTo>
                    <a:pt x="2145" y="3743"/>
                  </a:lnTo>
                  <a:lnTo>
                    <a:pt x="747" y="1"/>
                  </a:ln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8"/>
            <p:cNvSpPr/>
            <p:nvPr/>
          </p:nvSpPr>
          <p:spPr>
            <a:xfrm>
              <a:off x="4155977" y="3543880"/>
              <a:ext cx="79962" cy="50944"/>
            </a:xfrm>
            <a:custGeom>
              <a:rect b="b" l="l" r="r" t="t"/>
              <a:pathLst>
                <a:path extrusionOk="0" h="1940" w="3045">
                  <a:moveTo>
                    <a:pt x="2489" y="1"/>
                  </a:moveTo>
                  <a:lnTo>
                    <a:pt x="2489" y="1"/>
                  </a:lnTo>
                  <a:cubicBezTo>
                    <a:pt x="2556" y="336"/>
                    <a:pt x="2633" y="929"/>
                    <a:pt x="2422" y="1235"/>
                  </a:cubicBezTo>
                  <a:cubicBezTo>
                    <a:pt x="2290" y="1419"/>
                    <a:pt x="2118" y="1458"/>
                    <a:pt x="1670" y="1458"/>
                  </a:cubicBezTo>
                  <a:cubicBezTo>
                    <a:pt x="1370" y="1458"/>
                    <a:pt x="945" y="1440"/>
                    <a:pt x="326" y="1436"/>
                  </a:cubicBezTo>
                  <a:cubicBezTo>
                    <a:pt x="1" y="1436"/>
                    <a:pt x="1" y="1924"/>
                    <a:pt x="326" y="1924"/>
                  </a:cubicBezTo>
                  <a:cubicBezTo>
                    <a:pt x="837" y="1924"/>
                    <a:pt x="1239" y="1939"/>
                    <a:pt x="1562" y="1939"/>
                  </a:cubicBezTo>
                  <a:cubicBezTo>
                    <a:pt x="2219" y="1939"/>
                    <a:pt x="2551" y="1879"/>
                    <a:pt x="2815" y="1513"/>
                  </a:cubicBezTo>
                  <a:cubicBezTo>
                    <a:pt x="2958" y="1274"/>
                    <a:pt x="3044" y="1006"/>
                    <a:pt x="3044" y="738"/>
                  </a:cubicBezTo>
                  <a:cubicBezTo>
                    <a:pt x="3035" y="642"/>
                    <a:pt x="2958" y="154"/>
                    <a:pt x="2489"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8"/>
            <p:cNvSpPr/>
            <p:nvPr/>
          </p:nvSpPr>
          <p:spPr>
            <a:xfrm>
              <a:off x="4038359" y="3553701"/>
              <a:ext cx="86500" cy="139756"/>
            </a:xfrm>
            <a:custGeom>
              <a:rect b="b" l="l" r="r" t="t"/>
              <a:pathLst>
                <a:path extrusionOk="0" h="5322" w="3294">
                  <a:moveTo>
                    <a:pt x="1358" y="0"/>
                  </a:moveTo>
                  <a:cubicBezTo>
                    <a:pt x="1324" y="0"/>
                    <a:pt x="1289" y="6"/>
                    <a:pt x="1255" y="19"/>
                  </a:cubicBezTo>
                  <a:lnTo>
                    <a:pt x="1" y="488"/>
                  </a:lnTo>
                  <a:lnTo>
                    <a:pt x="1800" y="5321"/>
                  </a:lnTo>
                  <a:lnTo>
                    <a:pt x="3063" y="4852"/>
                  </a:lnTo>
                  <a:cubicBezTo>
                    <a:pt x="3217" y="4795"/>
                    <a:pt x="3293" y="4623"/>
                    <a:pt x="3236" y="4479"/>
                  </a:cubicBezTo>
                  <a:lnTo>
                    <a:pt x="1628" y="192"/>
                  </a:lnTo>
                  <a:cubicBezTo>
                    <a:pt x="1583" y="73"/>
                    <a:pt x="1476" y="0"/>
                    <a:pt x="1358"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8"/>
            <p:cNvSpPr/>
            <p:nvPr/>
          </p:nvSpPr>
          <p:spPr>
            <a:xfrm>
              <a:off x="4078826" y="3658741"/>
              <a:ext cx="46034" cy="34716"/>
            </a:xfrm>
            <a:custGeom>
              <a:rect b="b" l="l" r="r" t="t"/>
              <a:pathLst>
                <a:path extrusionOk="0" h="1322" w="1753">
                  <a:moveTo>
                    <a:pt x="1513" y="0"/>
                  </a:moveTo>
                  <a:cubicBezTo>
                    <a:pt x="1484" y="48"/>
                    <a:pt x="1436" y="77"/>
                    <a:pt x="1379" y="96"/>
                  </a:cubicBezTo>
                  <a:lnTo>
                    <a:pt x="1" y="613"/>
                  </a:lnTo>
                  <a:lnTo>
                    <a:pt x="259" y="1321"/>
                  </a:lnTo>
                  <a:lnTo>
                    <a:pt x="1522" y="852"/>
                  </a:lnTo>
                  <a:cubicBezTo>
                    <a:pt x="1676" y="795"/>
                    <a:pt x="1752" y="623"/>
                    <a:pt x="1695" y="479"/>
                  </a:cubicBezTo>
                  <a:lnTo>
                    <a:pt x="1513"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59"/>
          <p:cNvSpPr txBox="1"/>
          <p:nvPr>
            <p:ph idx="4294967295" type="title"/>
          </p:nvPr>
        </p:nvSpPr>
        <p:spPr>
          <a:xfrm>
            <a:off x="195150" y="845150"/>
            <a:ext cx="4794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Energy Systems Infrastructure Planning</a:t>
            </a:r>
            <a:endParaRPr sz="2000"/>
          </a:p>
        </p:txBody>
      </p:sp>
      <p:sp>
        <p:nvSpPr>
          <p:cNvPr id="2146" name="Google Shape;2146;p59"/>
          <p:cNvSpPr txBox="1"/>
          <p:nvPr>
            <p:ph idx="4294967295" type="title"/>
          </p:nvPr>
        </p:nvSpPr>
        <p:spPr>
          <a:xfrm>
            <a:off x="195150" y="120725"/>
            <a:ext cx="8210400" cy="63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California’s Energy Policies &amp; Initiatives</a:t>
            </a:r>
            <a:endParaRPr sz="2600"/>
          </a:p>
        </p:txBody>
      </p:sp>
      <p:sp>
        <p:nvSpPr>
          <p:cNvPr id="2147" name="Google Shape;2147;p59"/>
          <p:cNvSpPr txBox="1"/>
          <p:nvPr>
            <p:ph idx="4294967295" type="subTitle"/>
          </p:nvPr>
        </p:nvSpPr>
        <p:spPr>
          <a:xfrm>
            <a:off x="278775" y="1369550"/>
            <a:ext cx="4056300" cy="108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200">
                <a:solidFill>
                  <a:schemeClr val="accent6"/>
                </a:solidFill>
                <a:latin typeface="Asap SemiBold"/>
                <a:ea typeface="Asap SemiBold"/>
                <a:cs typeface="Asap SemiBold"/>
                <a:sym typeface="Asap SemiBold"/>
              </a:rPr>
              <a:t>California is transitioning its electricity system to rely increasingly on clean energy sources like solar, wind, and geothermal power as the core part of this</a:t>
            </a:r>
            <a:endParaRPr i="1" sz="1400">
              <a:solidFill>
                <a:schemeClr val="accent6"/>
              </a:solidFill>
              <a:latin typeface="Asap SemiBold"/>
              <a:ea typeface="Asap SemiBold"/>
              <a:cs typeface="Asap SemiBold"/>
              <a:sym typeface="Asap SemiBold"/>
            </a:endParaRPr>
          </a:p>
        </p:txBody>
      </p:sp>
      <p:sp>
        <p:nvSpPr>
          <p:cNvPr id="2148" name="Google Shape;2148;p59"/>
          <p:cNvSpPr txBox="1"/>
          <p:nvPr>
            <p:ph idx="4294967295" type="title"/>
          </p:nvPr>
        </p:nvSpPr>
        <p:spPr>
          <a:xfrm>
            <a:off x="4097150" y="2579650"/>
            <a:ext cx="47949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t>California Energy Commission</a:t>
            </a:r>
            <a:endParaRPr sz="2000"/>
          </a:p>
        </p:txBody>
      </p:sp>
      <p:sp>
        <p:nvSpPr>
          <p:cNvPr id="2149" name="Google Shape;2149;p59"/>
          <p:cNvSpPr txBox="1"/>
          <p:nvPr>
            <p:ph idx="4294967295" type="subTitle"/>
          </p:nvPr>
        </p:nvSpPr>
        <p:spPr>
          <a:xfrm>
            <a:off x="4835750" y="3152825"/>
            <a:ext cx="4056300" cy="10827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i="1" lang="en" sz="1200">
                <a:solidFill>
                  <a:schemeClr val="accent6"/>
                </a:solidFill>
                <a:latin typeface="Asap SemiBold"/>
                <a:ea typeface="Asap SemiBold"/>
                <a:cs typeface="Asap SemiBold"/>
                <a:sym typeface="Asap SemiBold"/>
              </a:rPr>
              <a:t>Implemented energy efficiency standards for buildings and appliances and offers incentives and rebates for energy-efficient upgrades</a:t>
            </a:r>
            <a:endParaRPr i="1" sz="1400">
              <a:solidFill>
                <a:schemeClr val="accent6"/>
              </a:solidFill>
              <a:latin typeface="Asap SemiBold"/>
              <a:ea typeface="Asap SemiBold"/>
              <a:cs typeface="Asap SemiBold"/>
              <a:sym typeface="Asap SemiBold"/>
            </a:endParaRPr>
          </a:p>
        </p:txBody>
      </p:sp>
      <p:pic>
        <p:nvPicPr>
          <p:cNvPr id="2150" name="Google Shape;2150;p59" title="File:California Energy Commission Logo.jpg - Wikipedia"/>
          <p:cNvPicPr preferRelativeResize="0"/>
          <p:nvPr/>
        </p:nvPicPr>
        <p:blipFill>
          <a:blip r:embed="rId3">
            <a:alphaModFix/>
          </a:blip>
          <a:stretch>
            <a:fillRect/>
          </a:stretch>
        </p:blipFill>
        <p:spPr>
          <a:xfrm>
            <a:off x="1374325" y="2752950"/>
            <a:ext cx="1865200" cy="1386075"/>
          </a:xfrm>
          <a:prstGeom prst="rect">
            <a:avLst/>
          </a:prstGeom>
          <a:noFill/>
          <a:ln cap="flat" cmpd="sng" w="9525">
            <a:solidFill>
              <a:schemeClr val="accent1"/>
            </a:solidFill>
            <a:prstDash val="solid"/>
            <a:round/>
            <a:headEnd len="sm" w="sm" type="none"/>
            <a:tailEnd len="sm" w="sm" type="none"/>
          </a:ln>
        </p:spPr>
      </p:pic>
      <p:grpSp>
        <p:nvGrpSpPr>
          <p:cNvPr id="2151" name="Google Shape;2151;p59"/>
          <p:cNvGrpSpPr/>
          <p:nvPr/>
        </p:nvGrpSpPr>
        <p:grpSpPr>
          <a:xfrm>
            <a:off x="6377151" y="1201379"/>
            <a:ext cx="1187264" cy="930435"/>
            <a:chOff x="1282755" y="1952089"/>
            <a:chExt cx="363278" cy="363338"/>
          </a:xfrm>
        </p:grpSpPr>
        <p:sp>
          <p:nvSpPr>
            <p:cNvPr id="2152" name="Google Shape;2152;p59"/>
            <p:cNvSpPr/>
            <p:nvPr/>
          </p:nvSpPr>
          <p:spPr>
            <a:xfrm>
              <a:off x="1282755" y="1952089"/>
              <a:ext cx="359924" cy="363338"/>
            </a:xfrm>
            <a:custGeom>
              <a:rect b="b" l="l" r="r" t="t"/>
              <a:pathLst>
                <a:path extrusionOk="0" h="24267" w="24039">
                  <a:moveTo>
                    <a:pt x="9104" y="6354"/>
                  </a:moveTo>
                  <a:lnTo>
                    <a:pt x="11711" y="7847"/>
                  </a:lnTo>
                  <a:lnTo>
                    <a:pt x="9104" y="9340"/>
                  </a:lnTo>
                  <a:lnTo>
                    <a:pt x="9104" y="6354"/>
                  </a:lnTo>
                  <a:close/>
                  <a:moveTo>
                    <a:pt x="15747" y="6354"/>
                  </a:moveTo>
                  <a:lnTo>
                    <a:pt x="15747" y="9340"/>
                  </a:lnTo>
                  <a:lnTo>
                    <a:pt x="13140" y="7847"/>
                  </a:lnTo>
                  <a:lnTo>
                    <a:pt x="15747" y="6354"/>
                  </a:lnTo>
                  <a:close/>
                  <a:moveTo>
                    <a:pt x="19431" y="4777"/>
                  </a:moveTo>
                  <a:cubicBezTo>
                    <a:pt x="22823" y="4777"/>
                    <a:pt x="24038" y="9305"/>
                    <a:pt x="21066" y="10980"/>
                  </a:cubicBezTo>
                  <a:lnTo>
                    <a:pt x="19868" y="11673"/>
                  </a:lnTo>
                  <a:lnTo>
                    <a:pt x="16483" y="9739"/>
                  </a:lnTo>
                  <a:lnTo>
                    <a:pt x="16483" y="5934"/>
                  </a:lnTo>
                  <a:cubicBezTo>
                    <a:pt x="17450" y="5450"/>
                    <a:pt x="18102" y="4777"/>
                    <a:pt x="19384" y="4777"/>
                  </a:cubicBezTo>
                  <a:cubicBezTo>
                    <a:pt x="19400" y="4777"/>
                    <a:pt x="19416" y="4777"/>
                    <a:pt x="19431" y="4777"/>
                  </a:cubicBezTo>
                  <a:close/>
                  <a:moveTo>
                    <a:pt x="5422" y="4777"/>
                  </a:moveTo>
                  <a:cubicBezTo>
                    <a:pt x="5430" y="4777"/>
                    <a:pt x="5437" y="4777"/>
                    <a:pt x="5445" y="4777"/>
                  </a:cubicBezTo>
                  <a:cubicBezTo>
                    <a:pt x="6749" y="4777"/>
                    <a:pt x="7422" y="5471"/>
                    <a:pt x="8389" y="5955"/>
                  </a:cubicBezTo>
                  <a:lnTo>
                    <a:pt x="8389" y="9760"/>
                  </a:lnTo>
                  <a:lnTo>
                    <a:pt x="5004" y="11694"/>
                  </a:lnTo>
                  <a:lnTo>
                    <a:pt x="3784" y="11001"/>
                  </a:lnTo>
                  <a:cubicBezTo>
                    <a:pt x="827" y="9302"/>
                    <a:pt x="2034" y="4777"/>
                    <a:pt x="5422" y="4777"/>
                  </a:cubicBezTo>
                  <a:close/>
                  <a:moveTo>
                    <a:pt x="16462" y="10559"/>
                  </a:moveTo>
                  <a:lnTo>
                    <a:pt x="19132" y="12094"/>
                  </a:lnTo>
                  <a:lnTo>
                    <a:pt x="16462" y="13608"/>
                  </a:lnTo>
                  <a:lnTo>
                    <a:pt x="16462" y="10559"/>
                  </a:lnTo>
                  <a:close/>
                  <a:moveTo>
                    <a:pt x="8389" y="10580"/>
                  </a:moveTo>
                  <a:lnTo>
                    <a:pt x="8389" y="13629"/>
                  </a:lnTo>
                  <a:lnTo>
                    <a:pt x="5719" y="12094"/>
                  </a:lnTo>
                  <a:lnTo>
                    <a:pt x="8389" y="10580"/>
                  </a:lnTo>
                  <a:close/>
                  <a:moveTo>
                    <a:pt x="12425" y="8246"/>
                  </a:moveTo>
                  <a:lnTo>
                    <a:pt x="15747" y="10160"/>
                  </a:lnTo>
                  <a:lnTo>
                    <a:pt x="15747" y="14028"/>
                  </a:lnTo>
                  <a:lnTo>
                    <a:pt x="12425" y="15920"/>
                  </a:lnTo>
                  <a:lnTo>
                    <a:pt x="9083" y="14028"/>
                  </a:lnTo>
                  <a:lnTo>
                    <a:pt x="9083" y="10160"/>
                  </a:lnTo>
                  <a:lnTo>
                    <a:pt x="12425" y="8246"/>
                  </a:lnTo>
                  <a:close/>
                  <a:moveTo>
                    <a:pt x="9104" y="14848"/>
                  </a:moveTo>
                  <a:lnTo>
                    <a:pt x="11711" y="16341"/>
                  </a:lnTo>
                  <a:lnTo>
                    <a:pt x="9104" y="17834"/>
                  </a:lnTo>
                  <a:lnTo>
                    <a:pt x="9104" y="14848"/>
                  </a:lnTo>
                  <a:close/>
                  <a:moveTo>
                    <a:pt x="15747" y="14848"/>
                  </a:moveTo>
                  <a:lnTo>
                    <a:pt x="15747" y="17834"/>
                  </a:lnTo>
                  <a:lnTo>
                    <a:pt x="13140" y="16341"/>
                  </a:lnTo>
                  <a:lnTo>
                    <a:pt x="15747" y="14848"/>
                  </a:lnTo>
                  <a:close/>
                  <a:moveTo>
                    <a:pt x="19847" y="12493"/>
                  </a:moveTo>
                  <a:lnTo>
                    <a:pt x="21066" y="13187"/>
                  </a:lnTo>
                  <a:cubicBezTo>
                    <a:pt x="22643" y="14112"/>
                    <a:pt x="23211" y="16131"/>
                    <a:pt x="22286" y="17728"/>
                  </a:cubicBezTo>
                  <a:cubicBezTo>
                    <a:pt x="21677" y="18805"/>
                    <a:pt x="20553" y="19414"/>
                    <a:pt x="19395" y="19414"/>
                  </a:cubicBezTo>
                  <a:cubicBezTo>
                    <a:pt x="18835" y="19414"/>
                    <a:pt x="18266" y="19271"/>
                    <a:pt x="17745" y="18969"/>
                  </a:cubicBezTo>
                  <a:lnTo>
                    <a:pt x="17745" y="18990"/>
                  </a:lnTo>
                  <a:lnTo>
                    <a:pt x="16462" y="18254"/>
                  </a:lnTo>
                  <a:lnTo>
                    <a:pt x="16462" y="14428"/>
                  </a:lnTo>
                  <a:lnTo>
                    <a:pt x="19847" y="12493"/>
                  </a:lnTo>
                  <a:close/>
                  <a:moveTo>
                    <a:pt x="12425" y="16761"/>
                  </a:moveTo>
                  <a:lnTo>
                    <a:pt x="15747" y="18653"/>
                  </a:lnTo>
                  <a:lnTo>
                    <a:pt x="15747" y="20146"/>
                  </a:lnTo>
                  <a:cubicBezTo>
                    <a:pt x="15747" y="21975"/>
                    <a:pt x="14254" y="23468"/>
                    <a:pt x="12425" y="23468"/>
                  </a:cubicBezTo>
                  <a:cubicBezTo>
                    <a:pt x="10575" y="23468"/>
                    <a:pt x="9104" y="21975"/>
                    <a:pt x="9104" y="20146"/>
                  </a:cubicBezTo>
                  <a:lnTo>
                    <a:pt x="9104" y="18653"/>
                  </a:lnTo>
                  <a:lnTo>
                    <a:pt x="12425" y="16761"/>
                  </a:lnTo>
                  <a:close/>
                  <a:moveTo>
                    <a:pt x="12456" y="1"/>
                  </a:moveTo>
                  <a:cubicBezTo>
                    <a:pt x="10392" y="1"/>
                    <a:pt x="8375" y="1555"/>
                    <a:pt x="8389" y="4042"/>
                  </a:cubicBezTo>
                  <a:lnTo>
                    <a:pt x="8389" y="5114"/>
                  </a:lnTo>
                  <a:lnTo>
                    <a:pt x="7443" y="4588"/>
                  </a:lnTo>
                  <a:cubicBezTo>
                    <a:pt x="6831" y="4256"/>
                    <a:pt x="6173" y="4098"/>
                    <a:pt x="5524" y="4098"/>
                  </a:cubicBezTo>
                  <a:cubicBezTo>
                    <a:pt x="4123" y="4098"/>
                    <a:pt x="2766" y="4836"/>
                    <a:pt x="2018" y="6144"/>
                  </a:cubicBezTo>
                  <a:cubicBezTo>
                    <a:pt x="925" y="8036"/>
                    <a:pt x="1556" y="10475"/>
                    <a:pt x="3427" y="11610"/>
                  </a:cubicBezTo>
                  <a:lnTo>
                    <a:pt x="4289" y="12094"/>
                  </a:lnTo>
                  <a:lnTo>
                    <a:pt x="3427" y="12577"/>
                  </a:lnTo>
                  <a:cubicBezTo>
                    <a:pt x="0" y="14554"/>
                    <a:pt x="1156" y="19768"/>
                    <a:pt x="5109" y="20104"/>
                  </a:cubicBezTo>
                  <a:lnTo>
                    <a:pt x="5130" y="20104"/>
                  </a:lnTo>
                  <a:cubicBezTo>
                    <a:pt x="5571" y="20104"/>
                    <a:pt x="5592" y="19452"/>
                    <a:pt x="5172" y="19389"/>
                  </a:cubicBezTo>
                  <a:cubicBezTo>
                    <a:pt x="1913" y="19116"/>
                    <a:pt x="967" y="14806"/>
                    <a:pt x="3784" y="13187"/>
                  </a:cubicBezTo>
                  <a:lnTo>
                    <a:pt x="5004" y="12493"/>
                  </a:lnTo>
                  <a:lnTo>
                    <a:pt x="8389" y="14428"/>
                  </a:lnTo>
                  <a:lnTo>
                    <a:pt x="8389" y="18233"/>
                  </a:lnTo>
                  <a:cubicBezTo>
                    <a:pt x="7253" y="18864"/>
                    <a:pt x="6980" y="19095"/>
                    <a:pt x="6433" y="19263"/>
                  </a:cubicBezTo>
                  <a:cubicBezTo>
                    <a:pt x="5988" y="19356"/>
                    <a:pt x="6116" y="19972"/>
                    <a:pt x="6484" y="19972"/>
                  </a:cubicBezTo>
                  <a:cubicBezTo>
                    <a:pt x="6533" y="19972"/>
                    <a:pt x="6587" y="19961"/>
                    <a:pt x="6644" y="19936"/>
                  </a:cubicBezTo>
                  <a:cubicBezTo>
                    <a:pt x="7295" y="19747"/>
                    <a:pt x="7611" y="19494"/>
                    <a:pt x="8389" y="19053"/>
                  </a:cubicBezTo>
                  <a:lnTo>
                    <a:pt x="8389" y="20125"/>
                  </a:lnTo>
                  <a:cubicBezTo>
                    <a:pt x="8326" y="22396"/>
                    <a:pt x="10155" y="24267"/>
                    <a:pt x="12425" y="24267"/>
                  </a:cubicBezTo>
                  <a:cubicBezTo>
                    <a:pt x="14696" y="24267"/>
                    <a:pt x="16525" y="22396"/>
                    <a:pt x="16462" y="20125"/>
                  </a:cubicBezTo>
                  <a:lnTo>
                    <a:pt x="16462" y="19074"/>
                  </a:lnTo>
                  <a:cubicBezTo>
                    <a:pt x="17093" y="19368"/>
                    <a:pt x="17913" y="20125"/>
                    <a:pt x="19384" y="20125"/>
                  </a:cubicBezTo>
                  <a:cubicBezTo>
                    <a:pt x="21235" y="20125"/>
                    <a:pt x="22832" y="18885"/>
                    <a:pt x="23316" y="17119"/>
                  </a:cubicBezTo>
                  <a:cubicBezTo>
                    <a:pt x="23779" y="15332"/>
                    <a:pt x="23001" y="13481"/>
                    <a:pt x="21403" y="12556"/>
                  </a:cubicBezTo>
                  <a:lnTo>
                    <a:pt x="21403" y="12577"/>
                  </a:lnTo>
                  <a:lnTo>
                    <a:pt x="20562" y="12094"/>
                  </a:lnTo>
                  <a:lnTo>
                    <a:pt x="21403" y="11610"/>
                  </a:lnTo>
                  <a:cubicBezTo>
                    <a:pt x="23337" y="10496"/>
                    <a:pt x="24010" y="8036"/>
                    <a:pt x="22917" y="6081"/>
                  </a:cubicBezTo>
                  <a:cubicBezTo>
                    <a:pt x="22167" y="4780"/>
                    <a:pt x="20800" y="4050"/>
                    <a:pt x="19396" y="4050"/>
                  </a:cubicBezTo>
                  <a:cubicBezTo>
                    <a:pt x="18713" y="4050"/>
                    <a:pt x="18021" y="4223"/>
                    <a:pt x="17387" y="4588"/>
                  </a:cubicBezTo>
                  <a:lnTo>
                    <a:pt x="16462" y="5114"/>
                  </a:lnTo>
                  <a:cubicBezTo>
                    <a:pt x="16441" y="4231"/>
                    <a:pt x="16504" y="3831"/>
                    <a:pt x="16357" y="3159"/>
                  </a:cubicBezTo>
                  <a:cubicBezTo>
                    <a:pt x="16322" y="2958"/>
                    <a:pt x="16171" y="2869"/>
                    <a:pt x="16017" y="2869"/>
                  </a:cubicBezTo>
                  <a:cubicBezTo>
                    <a:pt x="15800" y="2869"/>
                    <a:pt x="15577" y="3044"/>
                    <a:pt x="15663" y="3327"/>
                  </a:cubicBezTo>
                  <a:cubicBezTo>
                    <a:pt x="15789" y="3894"/>
                    <a:pt x="15726" y="4210"/>
                    <a:pt x="15747" y="5513"/>
                  </a:cubicBezTo>
                  <a:lnTo>
                    <a:pt x="12425" y="7426"/>
                  </a:lnTo>
                  <a:lnTo>
                    <a:pt x="9083" y="5513"/>
                  </a:lnTo>
                  <a:lnTo>
                    <a:pt x="9083" y="4042"/>
                  </a:lnTo>
                  <a:cubicBezTo>
                    <a:pt x="9083" y="1991"/>
                    <a:pt x="10748" y="706"/>
                    <a:pt x="12449" y="706"/>
                  </a:cubicBezTo>
                  <a:cubicBezTo>
                    <a:pt x="13451" y="706"/>
                    <a:pt x="14465" y="1152"/>
                    <a:pt x="15159" y="2149"/>
                  </a:cubicBezTo>
                  <a:cubicBezTo>
                    <a:pt x="15233" y="2280"/>
                    <a:pt x="15341" y="2333"/>
                    <a:pt x="15448" y="2333"/>
                  </a:cubicBezTo>
                  <a:cubicBezTo>
                    <a:pt x="15703" y="2333"/>
                    <a:pt x="15954" y="2031"/>
                    <a:pt x="15747" y="1750"/>
                  </a:cubicBezTo>
                  <a:cubicBezTo>
                    <a:pt x="14905" y="541"/>
                    <a:pt x="13672" y="1"/>
                    <a:pt x="12456"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9"/>
            <p:cNvSpPr/>
            <p:nvPr/>
          </p:nvSpPr>
          <p:spPr>
            <a:xfrm>
              <a:off x="1437900" y="2104404"/>
              <a:ext cx="61118" cy="57644"/>
            </a:xfrm>
            <a:custGeom>
              <a:rect b="b" l="l" r="r" t="t"/>
              <a:pathLst>
                <a:path extrusionOk="0" h="3850" w="4082">
                  <a:moveTo>
                    <a:pt x="2068" y="1"/>
                  </a:moveTo>
                  <a:cubicBezTo>
                    <a:pt x="1176" y="1"/>
                    <a:pt x="288" y="589"/>
                    <a:pt x="150" y="1690"/>
                  </a:cubicBezTo>
                  <a:cubicBezTo>
                    <a:pt x="1" y="2980"/>
                    <a:pt x="1036" y="3849"/>
                    <a:pt x="2094" y="3849"/>
                  </a:cubicBezTo>
                  <a:cubicBezTo>
                    <a:pt x="2673" y="3849"/>
                    <a:pt x="3259" y="3588"/>
                    <a:pt x="3661" y="2993"/>
                  </a:cubicBezTo>
                  <a:cubicBezTo>
                    <a:pt x="3998" y="2489"/>
                    <a:pt x="4082" y="1837"/>
                    <a:pt x="3871" y="1269"/>
                  </a:cubicBezTo>
                  <a:cubicBezTo>
                    <a:pt x="3556" y="409"/>
                    <a:pt x="2811" y="1"/>
                    <a:pt x="2068" y="1"/>
                  </a:cubicBezTo>
                  <a:close/>
                </a:path>
              </a:pathLst>
            </a:cu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9"/>
            <p:cNvSpPr/>
            <p:nvPr/>
          </p:nvSpPr>
          <p:spPr>
            <a:xfrm>
              <a:off x="1286214" y="2015019"/>
              <a:ext cx="61148" cy="47313"/>
            </a:xfrm>
            <a:custGeom>
              <a:rect b="b" l="l" r="r" t="t"/>
              <a:pathLst>
                <a:path extrusionOk="0" h="3160" w="4084">
                  <a:moveTo>
                    <a:pt x="2042" y="0"/>
                  </a:moveTo>
                  <a:cubicBezTo>
                    <a:pt x="1945" y="0"/>
                    <a:pt x="1846" y="9"/>
                    <a:pt x="1745" y="28"/>
                  </a:cubicBezTo>
                  <a:cubicBezTo>
                    <a:pt x="358" y="301"/>
                    <a:pt x="0" y="2109"/>
                    <a:pt x="1157" y="2887"/>
                  </a:cubicBezTo>
                  <a:cubicBezTo>
                    <a:pt x="1325" y="2992"/>
                    <a:pt x="1493" y="3076"/>
                    <a:pt x="1661" y="3118"/>
                  </a:cubicBezTo>
                  <a:cubicBezTo>
                    <a:pt x="1784" y="3146"/>
                    <a:pt x="1907" y="3160"/>
                    <a:pt x="2029" y="3160"/>
                  </a:cubicBezTo>
                  <a:cubicBezTo>
                    <a:pt x="2549" y="3160"/>
                    <a:pt x="3036" y="2910"/>
                    <a:pt x="3343" y="2467"/>
                  </a:cubicBezTo>
                  <a:cubicBezTo>
                    <a:pt x="4083" y="1396"/>
                    <a:pt x="3254" y="0"/>
                    <a:pt x="2042" y="0"/>
                  </a:cubicBezTo>
                  <a:close/>
                </a:path>
              </a:pathLst>
            </a:cu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9"/>
            <p:cNvSpPr/>
            <p:nvPr/>
          </p:nvSpPr>
          <p:spPr>
            <a:xfrm>
              <a:off x="1595396" y="2201696"/>
              <a:ext cx="50637" cy="47253"/>
            </a:xfrm>
            <a:custGeom>
              <a:rect b="b" l="l" r="r" t="t"/>
              <a:pathLst>
                <a:path extrusionOk="0" h="3156" w="3382">
                  <a:moveTo>
                    <a:pt x="1753" y="0"/>
                  </a:moveTo>
                  <a:cubicBezTo>
                    <a:pt x="1055" y="0"/>
                    <a:pt x="357" y="437"/>
                    <a:pt x="206" y="1289"/>
                  </a:cubicBezTo>
                  <a:cubicBezTo>
                    <a:pt x="0" y="2388"/>
                    <a:pt x="872" y="3155"/>
                    <a:pt x="1771" y="3155"/>
                  </a:cubicBezTo>
                  <a:cubicBezTo>
                    <a:pt x="2247" y="3155"/>
                    <a:pt x="2731" y="2940"/>
                    <a:pt x="3066" y="2445"/>
                  </a:cubicBezTo>
                  <a:cubicBezTo>
                    <a:pt x="3297" y="2088"/>
                    <a:pt x="3381" y="1625"/>
                    <a:pt x="3276" y="1205"/>
                  </a:cubicBezTo>
                  <a:cubicBezTo>
                    <a:pt x="3081" y="395"/>
                    <a:pt x="2417" y="0"/>
                    <a:pt x="1753" y="0"/>
                  </a:cubicBezTo>
                  <a:close/>
                </a:path>
              </a:pathLst>
            </a:cu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9"/>
            <p:cNvSpPr/>
            <p:nvPr/>
          </p:nvSpPr>
          <p:spPr>
            <a:xfrm>
              <a:off x="1452034" y="2121653"/>
              <a:ext cx="46984" cy="40276"/>
            </a:xfrm>
            <a:custGeom>
              <a:rect b="b" l="l" r="r" t="t"/>
              <a:pathLst>
                <a:path extrusionOk="0" h="2690" w="3138">
                  <a:moveTo>
                    <a:pt x="2267" y="1"/>
                  </a:moveTo>
                  <a:cubicBezTo>
                    <a:pt x="1007" y="1"/>
                    <a:pt x="1" y="1266"/>
                    <a:pt x="468" y="2577"/>
                  </a:cubicBezTo>
                  <a:cubicBezTo>
                    <a:pt x="679" y="2653"/>
                    <a:pt x="898" y="2690"/>
                    <a:pt x="1115" y="2690"/>
                  </a:cubicBezTo>
                  <a:cubicBezTo>
                    <a:pt x="1737" y="2690"/>
                    <a:pt x="2343" y="2387"/>
                    <a:pt x="2717" y="1841"/>
                  </a:cubicBezTo>
                  <a:cubicBezTo>
                    <a:pt x="3054" y="1337"/>
                    <a:pt x="3138" y="685"/>
                    <a:pt x="2927" y="117"/>
                  </a:cubicBezTo>
                  <a:cubicBezTo>
                    <a:pt x="2704" y="37"/>
                    <a:pt x="2482" y="1"/>
                    <a:pt x="2267" y="1"/>
                  </a:cubicBezTo>
                  <a:close/>
                </a:path>
              </a:pathLst>
            </a:cu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9"/>
            <p:cNvSpPr/>
            <p:nvPr/>
          </p:nvSpPr>
          <p:spPr>
            <a:xfrm>
              <a:off x="1307445" y="2032701"/>
              <a:ext cx="33868" cy="29631"/>
            </a:xfrm>
            <a:custGeom>
              <a:rect b="b" l="l" r="r" t="t"/>
              <a:pathLst>
                <a:path extrusionOk="0" h="1979" w="2262">
                  <a:moveTo>
                    <a:pt x="1779" y="1"/>
                  </a:moveTo>
                  <a:cubicBezTo>
                    <a:pt x="788" y="1"/>
                    <a:pt x="0" y="927"/>
                    <a:pt x="243" y="1937"/>
                  </a:cubicBezTo>
                  <a:cubicBezTo>
                    <a:pt x="366" y="1965"/>
                    <a:pt x="489" y="1979"/>
                    <a:pt x="611" y="1979"/>
                  </a:cubicBezTo>
                  <a:cubicBezTo>
                    <a:pt x="1131" y="1979"/>
                    <a:pt x="1618" y="1729"/>
                    <a:pt x="1925" y="1286"/>
                  </a:cubicBezTo>
                  <a:cubicBezTo>
                    <a:pt x="2177" y="928"/>
                    <a:pt x="2262" y="466"/>
                    <a:pt x="2156" y="45"/>
                  </a:cubicBezTo>
                  <a:cubicBezTo>
                    <a:pt x="2029" y="15"/>
                    <a:pt x="1903" y="1"/>
                    <a:pt x="1779" y="1"/>
                  </a:cubicBezTo>
                  <a:close/>
                </a:path>
              </a:pathLst>
            </a:cu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9"/>
            <p:cNvSpPr/>
            <p:nvPr/>
          </p:nvSpPr>
          <p:spPr>
            <a:xfrm>
              <a:off x="1612464" y="2219064"/>
              <a:ext cx="33568" cy="29750"/>
            </a:xfrm>
            <a:custGeom>
              <a:rect b="b" l="l" r="r" t="t"/>
              <a:pathLst>
                <a:path extrusionOk="0" h="1987" w="2242">
                  <a:moveTo>
                    <a:pt x="1765" y="0"/>
                  </a:moveTo>
                  <a:cubicBezTo>
                    <a:pt x="789" y="0"/>
                    <a:pt x="1" y="927"/>
                    <a:pt x="244" y="1937"/>
                  </a:cubicBezTo>
                  <a:cubicBezTo>
                    <a:pt x="369" y="1970"/>
                    <a:pt x="495" y="1986"/>
                    <a:pt x="621" y="1986"/>
                  </a:cubicBezTo>
                  <a:cubicBezTo>
                    <a:pt x="1129" y="1986"/>
                    <a:pt x="1622" y="1723"/>
                    <a:pt x="1926" y="1285"/>
                  </a:cubicBezTo>
                  <a:cubicBezTo>
                    <a:pt x="2178" y="928"/>
                    <a:pt x="2241" y="465"/>
                    <a:pt x="2136" y="45"/>
                  </a:cubicBezTo>
                  <a:cubicBezTo>
                    <a:pt x="2011" y="14"/>
                    <a:pt x="1886" y="0"/>
                    <a:pt x="1765" y="0"/>
                  </a:cubicBezTo>
                  <a:close/>
                </a:path>
              </a:pathLst>
            </a:cu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pic>
        <p:nvPicPr>
          <p:cNvPr id="2163" name="Google Shape;2163;p60"/>
          <p:cNvPicPr preferRelativeResize="0"/>
          <p:nvPr/>
        </p:nvPicPr>
        <p:blipFill rotWithShape="1">
          <a:blip r:embed="rId3">
            <a:alphaModFix/>
          </a:blip>
          <a:srcRect b="2114" l="3920" r="8383" t="0"/>
          <a:stretch/>
        </p:blipFill>
        <p:spPr>
          <a:xfrm>
            <a:off x="4611200" y="2477125"/>
            <a:ext cx="4532799" cy="2666375"/>
          </a:xfrm>
          <a:prstGeom prst="rect">
            <a:avLst/>
          </a:prstGeom>
          <a:noFill/>
          <a:ln>
            <a:noFill/>
          </a:ln>
        </p:spPr>
      </p:pic>
      <p:graphicFrame>
        <p:nvGraphicFramePr>
          <p:cNvPr id="2164" name="Google Shape;2164;p60"/>
          <p:cNvGraphicFramePr/>
          <p:nvPr/>
        </p:nvGraphicFramePr>
        <p:xfrm>
          <a:off x="5111375" y="1067325"/>
          <a:ext cx="3000000" cy="3000000"/>
        </p:xfrm>
        <a:graphic>
          <a:graphicData uri="http://schemas.openxmlformats.org/drawingml/2006/table">
            <a:tbl>
              <a:tblPr>
                <a:noFill/>
                <a:tableStyleId>{CA8DA8C7-2CD5-443B-9DEA-0FCDFEB8D031}</a:tableStyleId>
              </a:tblPr>
              <a:tblGrid>
                <a:gridCol w="1731925"/>
                <a:gridCol w="1731925"/>
              </a:tblGrid>
              <a:tr h="304775">
                <a:tc>
                  <a:txBody>
                    <a:bodyPr/>
                    <a:lstStyle/>
                    <a:p>
                      <a:pPr indent="0" lvl="0" marL="0" rtl="0" algn="ctr">
                        <a:spcBef>
                          <a:spcPts val="0"/>
                        </a:spcBef>
                        <a:spcAft>
                          <a:spcPts val="0"/>
                        </a:spcAft>
                        <a:buNone/>
                      </a:pPr>
                      <a:r>
                        <a:rPr b="1" lang="en" sz="1000">
                          <a:solidFill>
                            <a:schemeClr val="dk1"/>
                          </a:solidFill>
                        </a:rPr>
                        <a:t>Average Energy Savings</a:t>
                      </a:r>
                      <a:endParaRPr b="1" sz="1000">
                        <a:solidFill>
                          <a:schemeClr val="dk1"/>
                        </a:solidFill>
                      </a:endParaRPr>
                    </a:p>
                    <a:p>
                      <a:pPr indent="0" lvl="0" marL="0" rtl="0" algn="ctr">
                        <a:spcBef>
                          <a:spcPts val="0"/>
                        </a:spcBef>
                        <a:spcAft>
                          <a:spcPts val="0"/>
                        </a:spcAft>
                        <a:buNone/>
                      </a:pPr>
                      <a:r>
                        <a:rPr b="1" lang="en" sz="1000">
                          <a:solidFill>
                            <a:schemeClr val="dk1"/>
                          </a:solidFill>
                        </a:rPr>
                        <a:t>(kWh)</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solidFill>
                            <a:schemeClr val="dk1"/>
                          </a:solidFill>
                        </a:rPr>
                        <a:t>Total Energy Savings</a:t>
                      </a:r>
                      <a:endParaRPr b="1" sz="1000">
                        <a:solidFill>
                          <a:schemeClr val="dk1"/>
                        </a:solidFill>
                      </a:endParaRPr>
                    </a:p>
                    <a:p>
                      <a:pPr indent="0" lvl="0" marL="0" rtl="0" algn="ctr">
                        <a:spcBef>
                          <a:spcPts val="0"/>
                        </a:spcBef>
                        <a:spcAft>
                          <a:spcPts val="0"/>
                        </a:spcAft>
                        <a:buNone/>
                      </a:pPr>
                      <a:r>
                        <a:rPr b="1" lang="en" sz="1000">
                          <a:solidFill>
                            <a:schemeClr val="dk1"/>
                          </a:solidFill>
                        </a:rPr>
                        <a:t>(kWh)</a:t>
                      </a:r>
                      <a:endParaRPr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r>
              <a:tr h="477350">
                <a:tc>
                  <a:txBody>
                    <a:bodyPr/>
                    <a:lstStyle/>
                    <a:p>
                      <a:pPr indent="0" lvl="0" marL="0" rtl="0" algn="ctr">
                        <a:spcBef>
                          <a:spcPts val="0"/>
                        </a:spcBef>
                        <a:spcAft>
                          <a:spcPts val="0"/>
                        </a:spcAft>
                        <a:buNone/>
                      </a:pPr>
                      <a:r>
                        <a:rPr b="1" lang="en" sz="1000">
                          <a:solidFill>
                            <a:schemeClr val="dk1"/>
                          </a:solidFill>
                        </a:rPr>
                        <a:t>470,169</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solidFill>
                            <a:schemeClr val="dk1"/>
                          </a:solidFill>
                        </a:rPr>
                        <a:t>434,906,781</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r>
            </a:tbl>
          </a:graphicData>
        </a:graphic>
      </p:graphicFrame>
      <p:graphicFrame>
        <p:nvGraphicFramePr>
          <p:cNvPr id="2165" name="Google Shape;2165;p60"/>
          <p:cNvGraphicFramePr/>
          <p:nvPr/>
        </p:nvGraphicFramePr>
        <p:xfrm>
          <a:off x="392400" y="3368575"/>
          <a:ext cx="3000000" cy="3000000"/>
        </p:xfrm>
        <a:graphic>
          <a:graphicData uri="http://schemas.openxmlformats.org/drawingml/2006/table">
            <a:tbl>
              <a:tblPr>
                <a:noFill/>
                <a:tableStyleId>{CA8DA8C7-2CD5-443B-9DEA-0FCDFEB8D031}</a:tableStyleId>
              </a:tblPr>
              <a:tblGrid>
                <a:gridCol w="1913200"/>
                <a:gridCol w="1913200"/>
              </a:tblGrid>
              <a:tr h="477350">
                <a:tc>
                  <a:txBody>
                    <a:bodyPr/>
                    <a:lstStyle/>
                    <a:p>
                      <a:pPr indent="0" lvl="0" marL="0" rtl="0" algn="ctr">
                        <a:spcBef>
                          <a:spcPts val="0"/>
                        </a:spcBef>
                        <a:spcAft>
                          <a:spcPts val="0"/>
                        </a:spcAft>
                        <a:buNone/>
                      </a:pPr>
                      <a:r>
                        <a:rPr b="1" lang="en" sz="1000">
                          <a:solidFill>
                            <a:schemeClr val="dk1"/>
                          </a:solidFill>
                        </a:rPr>
                        <a:t>Average </a:t>
                      </a:r>
                      <a:r>
                        <a:rPr b="1" lang="en" sz="1000">
                          <a:solidFill>
                            <a:schemeClr val="dk1"/>
                          </a:solidFill>
                        </a:rPr>
                        <a:t>Estimated Savings</a:t>
                      </a:r>
                      <a:endParaRPr b="1" sz="1000">
                        <a:solidFill>
                          <a:schemeClr val="dk1"/>
                        </a:solidFill>
                      </a:endParaRPr>
                    </a:p>
                    <a:p>
                      <a:pPr indent="0" lvl="0" marL="0" rtl="0" algn="ctr">
                        <a:spcBef>
                          <a:spcPts val="0"/>
                        </a:spcBef>
                        <a:spcAft>
                          <a:spcPts val="0"/>
                        </a:spcAft>
                        <a:buNone/>
                      </a:pPr>
                      <a:r>
                        <a:rPr b="1" lang="en" sz="1000">
                          <a:solidFill>
                            <a:schemeClr val="dk1"/>
                          </a:solidFill>
                        </a:rPr>
                        <a:t>($)</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solidFill>
                            <a:schemeClr val="dk1"/>
                          </a:solidFill>
                        </a:rPr>
                        <a:t>Total Estimated Savings</a:t>
                      </a:r>
                      <a:endParaRPr b="1" sz="1000">
                        <a:solidFill>
                          <a:schemeClr val="dk1"/>
                        </a:solidFill>
                      </a:endParaRPr>
                    </a:p>
                    <a:p>
                      <a:pPr indent="0" lvl="0" marL="0" rtl="0" algn="ctr">
                        <a:spcBef>
                          <a:spcPts val="0"/>
                        </a:spcBef>
                        <a:spcAft>
                          <a:spcPts val="0"/>
                        </a:spcAft>
                        <a:buNone/>
                      </a:pPr>
                      <a:r>
                        <a:rPr b="1" lang="en" sz="1000">
                          <a:solidFill>
                            <a:schemeClr val="dk1"/>
                          </a:solidFill>
                        </a:rPr>
                        <a:t>($)</a:t>
                      </a:r>
                      <a:endParaRPr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r>
              <a:tr h="477350">
                <a:tc>
                  <a:txBody>
                    <a:bodyPr/>
                    <a:lstStyle/>
                    <a:p>
                      <a:pPr indent="0" lvl="0" marL="0" rtl="0" algn="ctr">
                        <a:spcBef>
                          <a:spcPts val="0"/>
                        </a:spcBef>
                        <a:spcAft>
                          <a:spcPts val="0"/>
                        </a:spcAft>
                        <a:buNone/>
                      </a:pPr>
                      <a:r>
                        <a:rPr b="1" lang="en" sz="1000">
                          <a:solidFill>
                            <a:schemeClr val="dk1"/>
                          </a:solidFill>
                        </a:rPr>
                        <a:t>$53,429.47</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solidFill>
                            <a:schemeClr val="dk1"/>
                          </a:solidFill>
                        </a:rPr>
                        <a:t>$49,368,827.08</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r>
            </a:tbl>
          </a:graphicData>
        </a:graphic>
      </p:graphicFrame>
      <p:pic>
        <p:nvPicPr>
          <p:cNvPr id="2166" name="Google Shape;2166;p60"/>
          <p:cNvPicPr preferRelativeResize="0"/>
          <p:nvPr/>
        </p:nvPicPr>
        <p:blipFill rotWithShape="1">
          <a:blip r:embed="rId4">
            <a:alphaModFix/>
          </a:blip>
          <a:srcRect b="2723" l="6722" r="8610" t="0"/>
          <a:stretch/>
        </p:blipFill>
        <p:spPr>
          <a:xfrm>
            <a:off x="0" y="0"/>
            <a:ext cx="4611201" cy="2477117"/>
          </a:xfrm>
          <a:prstGeom prst="rect">
            <a:avLst/>
          </a:prstGeom>
          <a:noFill/>
          <a:ln>
            <a:noFill/>
          </a:ln>
        </p:spPr>
      </p:pic>
      <p:sp>
        <p:nvSpPr>
          <p:cNvPr id="2167" name="Google Shape;2167;p60"/>
          <p:cNvSpPr txBox="1"/>
          <p:nvPr>
            <p:ph idx="4294967295" type="title"/>
          </p:nvPr>
        </p:nvSpPr>
        <p:spPr>
          <a:xfrm>
            <a:off x="4611250" y="0"/>
            <a:ext cx="4532700" cy="4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Energy Conservation Assistance Act</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61"/>
          <p:cNvSpPr txBox="1"/>
          <p:nvPr>
            <p:ph idx="4294967295" type="title"/>
          </p:nvPr>
        </p:nvSpPr>
        <p:spPr>
          <a:xfrm>
            <a:off x="195150" y="0"/>
            <a:ext cx="82104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Impact of Clean Energy Transition</a:t>
            </a:r>
            <a:endParaRPr sz="2600"/>
          </a:p>
        </p:txBody>
      </p:sp>
      <p:sp>
        <p:nvSpPr>
          <p:cNvPr id="2173" name="Google Shape;2173;p61"/>
          <p:cNvSpPr txBox="1"/>
          <p:nvPr>
            <p:ph idx="4294967295" type="subTitle"/>
          </p:nvPr>
        </p:nvSpPr>
        <p:spPr>
          <a:xfrm>
            <a:off x="591675" y="850300"/>
            <a:ext cx="2565600" cy="1126800"/>
          </a:xfrm>
          <a:prstGeom prst="rect">
            <a:avLst/>
          </a:prstGeom>
          <a:solidFill>
            <a:srgbClr val="FCE5CD"/>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100">
                <a:solidFill>
                  <a:schemeClr val="dk1"/>
                </a:solidFill>
              </a:rPr>
              <a:t>Expected to increase electricity consumption but is accompanied by efforts to strengthen the power grid and promote energy efficiency</a:t>
            </a:r>
            <a:endParaRPr b="1" i="1" sz="1200">
              <a:solidFill>
                <a:schemeClr val="dk1"/>
              </a:solidFill>
            </a:endParaRPr>
          </a:p>
        </p:txBody>
      </p:sp>
      <p:sp>
        <p:nvSpPr>
          <p:cNvPr id="2174" name="Google Shape;2174;p61"/>
          <p:cNvSpPr txBox="1"/>
          <p:nvPr>
            <p:ph idx="4294967295" type="subTitle"/>
          </p:nvPr>
        </p:nvSpPr>
        <p:spPr>
          <a:xfrm>
            <a:off x="5839950" y="850300"/>
            <a:ext cx="2565600" cy="1126800"/>
          </a:xfrm>
          <a:prstGeom prst="rect">
            <a:avLst/>
          </a:prstGeom>
          <a:solidFill>
            <a:srgbClr val="FCE5CD"/>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100">
                <a:solidFill>
                  <a:schemeClr val="dk1"/>
                </a:solidFill>
              </a:rPr>
              <a:t>Investments in renewable energy technologies, such as solar and wind power, are projected to reduce energy costs over time</a:t>
            </a:r>
            <a:endParaRPr b="1" i="1" sz="1200">
              <a:solidFill>
                <a:schemeClr val="dk1"/>
              </a:solidFill>
            </a:endParaRPr>
          </a:p>
        </p:txBody>
      </p:sp>
      <p:sp>
        <p:nvSpPr>
          <p:cNvPr id="2175" name="Google Shape;2175;p61"/>
          <p:cNvSpPr txBox="1"/>
          <p:nvPr>
            <p:ph idx="4294967295" type="subTitle"/>
          </p:nvPr>
        </p:nvSpPr>
        <p:spPr>
          <a:xfrm>
            <a:off x="574275" y="3292350"/>
            <a:ext cx="2600400" cy="920100"/>
          </a:xfrm>
          <a:prstGeom prst="rect">
            <a:avLst/>
          </a:prstGeom>
          <a:solidFill>
            <a:srgbClr val="FCE5CD"/>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100">
                <a:solidFill>
                  <a:schemeClr val="dk1"/>
                </a:solidFill>
              </a:rPr>
              <a:t>EV Policies aim to reduce greenhouse emissions from transportation and alleviate strain on the electricity grid</a:t>
            </a:r>
            <a:endParaRPr b="1" i="1" sz="1200">
              <a:solidFill>
                <a:schemeClr val="dk1"/>
              </a:solidFill>
            </a:endParaRPr>
          </a:p>
        </p:txBody>
      </p:sp>
      <p:sp>
        <p:nvSpPr>
          <p:cNvPr id="2176" name="Google Shape;2176;p61"/>
          <p:cNvSpPr txBox="1"/>
          <p:nvPr>
            <p:ph idx="4294967295" type="subTitle"/>
          </p:nvPr>
        </p:nvSpPr>
        <p:spPr>
          <a:xfrm>
            <a:off x="5839950" y="3292350"/>
            <a:ext cx="2934300" cy="920100"/>
          </a:xfrm>
          <a:prstGeom prst="rect">
            <a:avLst/>
          </a:prstGeom>
          <a:solidFill>
            <a:srgbClr val="FCE5CD"/>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100">
                <a:solidFill>
                  <a:schemeClr val="dk1"/>
                </a:solidFill>
              </a:rPr>
              <a:t>As more people replace their gas-powered vehicles with EV’s, electricity usage is expected to increase </a:t>
            </a:r>
            <a:endParaRPr b="1" i="1" sz="1200">
              <a:solidFill>
                <a:schemeClr val="dk1"/>
              </a:solidFill>
            </a:endParaRPr>
          </a:p>
        </p:txBody>
      </p:sp>
      <p:grpSp>
        <p:nvGrpSpPr>
          <p:cNvPr id="2177" name="Google Shape;2177;p61"/>
          <p:cNvGrpSpPr/>
          <p:nvPr/>
        </p:nvGrpSpPr>
        <p:grpSpPr>
          <a:xfrm>
            <a:off x="3713549" y="1213298"/>
            <a:ext cx="1570426" cy="337152"/>
            <a:chOff x="5037700" y="2430325"/>
            <a:chExt cx="75950" cy="65850"/>
          </a:xfrm>
        </p:grpSpPr>
        <p:sp>
          <p:nvSpPr>
            <p:cNvPr id="2178" name="Google Shape;2178;p6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F1C232"/>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FFD966"/>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61"/>
          <p:cNvGrpSpPr/>
          <p:nvPr/>
        </p:nvGrpSpPr>
        <p:grpSpPr>
          <a:xfrm>
            <a:off x="3772548" y="3593122"/>
            <a:ext cx="1598975" cy="354925"/>
            <a:chOff x="5037700" y="2430325"/>
            <a:chExt cx="75950" cy="65850"/>
          </a:xfrm>
        </p:grpSpPr>
        <p:sp>
          <p:nvSpPr>
            <p:cNvPr id="2181" name="Google Shape;2181;p6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F1C232"/>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FFD966"/>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61"/>
          <p:cNvGrpSpPr/>
          <p:nvPr/>
        </p:nvGrpSpPr>
        <p:grpSpPr>
          <a:xfrm>
            <a:off x="4042229" y="2174454"/>
            <a:ext cx="788469" cy="794596"/>
            <a:chOff x="2496269" y="1171698"/>
            <a:chExt cx="761953" cy="799392"/>
          </a:xfrm>
        </p:grpSpPr>
        <p:grpSp>
          <p:nvGrpSpPr>
            <p:cNvPr id="2184" name="Google Shape;2184;p61"/>
            <p:cNvGrpSpPr/>
            <p:nvPr/>
          </p:nvGrpSpPr>
          <p:grpSpPr>
            <a:xfrm>
              <a:off x="2496269" y="1171698"/>
              <a:ext cx="761953" cy="723022"/>
              <a:chOff x="2496269" y="1171698"/>
              <a:chExt cx="761953" cy="723022"/>
            </a:xfrm>
          </p:grpSpPr>
          <p:sp>
            <p:nvSpPr>
              <p:cNvPr id="2185" name="Google Shape;2185;p6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7" name="Google Shape;2187;p61"/>
              <p:cNvGrpSpPr/>
              <p:nvPr/>
            </p:nvGrpSpPr>
            <p:grpSpPr>
              <a:xfrm>
                <a:off x="2496269" y="1171698"/>
                <a:ext cx="761953" cy="723022"/>
                <a:chOff x="2496269" y="1120652"/>
                <a:chExt cx="761953" cy="723022"/>
              </a:xfrm>
            </p:grpSpPr>
            <p:grpSp>
              <p:nvGrpSpPr>
                <p:cNvPr id="2188" name="Google Shape;2188;p61"/>
                <p:cNvGrpSpPr/>
                <p:nvPr/>
              </p:nvGrpSpPr>
              <p:grpSpPr>
                <a:xfrm>
                  <a:off x="2496269" y="1120652"/>
                  <a:ext cx="761953" cy="723022"/>
                  <a:chOff x="2496269" y="1120652"/>
                  <a:chExt cx="761953" cy="723022"/>
                </a:xfrm>
              </p:grpSpPr>
              <p:grpSp>
                <p:nvGrpSpPr>
                  <p:cNvPr id="2189" name="Google Shape;2189;p61"/>
                  <p:cNvGrpSpPr/>
                  <p:nvPr/>
                </p:nvGrpSpPr>
                <p:grpSpPr>
                  <a:xfrm>
                    <a:off x="2496269" y="1304589"/>
                    <a:ext cx="407089" cy="305057"/>
                    <a:chOff x="2496269" y="1304589"/>
                    <a:chExt cx="407089" cy="305057"/>
                  </a:xfrm>
                </p:grpSpPr>
                <p:sp>
                  <p:nvSpPr>
                    <p:cNvPr id="2190" name="Google Shape;2190;p6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61"/>
                  <p:cNvGrpSpPr/>
                  <p:nvPr/>
                </p:nvGrpSpPr>
                <p:grpSpPr>
                  <a:xfrm>
                    <a:off x="2586468" y="1493376"/>
                    <a:ext cx="358850" cy="349656"/>
                    <a:chOff x="2586468" y="1493376"/>
                    <a:chExt cx="358850" cy="349656"/>
                  </a:xfrm>
                </p:grpSpPr>
                <p:sp>
                  <p:nvSpPr>
                    <p:cNvPr id="2193" name="Google Shape;2193;p6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61"/>
                  <p:cNvGrpSpPr/>
                  <p:nvPr/>
                </p:nvGrpSpPr>
                <p:grpSpPr>
                  <a:xfrm>
                    <a:off x="2807939" y="1494024"/>
                    <a:ext cx="358857" cy="349650"/>
                    <a:chOff x="2807939" y="1494024"/>
                    <a:chExt cx="358857" cy="349650"/>
                  </a:xfrm>
                </p:grpSpPr>
                <p:sp>
                  <p:nvSpPr>
                    <p:cNvPr id="2196" name="Google Shape;2196;p6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61"/>
                  <p:cNvGrpSpPr/>
                  <p:nvPr/>
                </p:nvGrpSpPr>
                <p:grpSpPr>
                  <a:xfrm>
                    <a:off x="2851133" y="1305635"/>
                    <a:ext cx="407089" cy="305057"/>
                    <a:chOff x="2851133" y="1305635"/>
                    <a:chExt cx="407089" cy="305057"/>
                  </a:xfrm>
                </p:grpSpPr>
                <p:sp>
                  <p:nvSpPr>
                    <p:cNvPr id="2199" name="Google Shape;2199;p6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1" name="Google Shape;2201;p61"/>
                  <p:cNvGrpSpPr/>
                  <p:nvPr/>
                </p:nvGrpSpPr>
                <p:grpSpPr>
                  <a:xfrm>
                    <a:off x="2727495" y="1120652"/>
                    <a:ext cx="300271" cy="396358"/>
                    <a:chOff x="2727495" y="1120652"/>
                    <a:chExt cx="300271" cy="396358"/>
                  </a:xfrm>
                </p:grpSpPr>
                <p:sp>
                  <p:nvSpPr>
                    <p:cNvPr id="2202" name="Google Shape;2202;p6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4" name="Google Shape;2204;p61"/>
                <p:cNvGrpSpPr/>
                <p:nvPr/>
              </p:nvGrpSpPr>
              <p:grpSpPr>
                <a:xfrm>
                  <a:off x="2722305" y="1350460"/>
                  <a:ext cx="308357" cy="308344"/>
                  <a:chOff x="2722305" y="1350460"/>
                  <a:chExt cx="308357" cy="308344"/>
                </a:xfrm>
              </p:grpSpPr>
              <p:sp>
                <p:nvSpPr>
                  <p:cNvPr id="2205" name="Google Shape;2205;p6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6" name="Google Shape;2206;p61"/>
                  <p:cNvGrpSpPr/>
                  <p:nvPr/>
                </p:nvGrpSpPr>
                <p:grpSpPr>
                  <a:xfrm>
                    <a:off x="2725064" y="1364529"/>
                    <a:ext cx="297954" cy="280182"/>
                    <a:chOff x="2725064" y="1364529"/>
                    <a:chExt cx="297954" cy="280182"/>
                  </a:xfrm>
                </p:grpSpPr>
                <p:sp>
                  <p:nvSpPr>
                    <p:cNvPr id="2207" name="Google Shape;2207;p6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2212" name="Google Shape;2212;p6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62"/>
          <p:cNvSpPr txBox="1"/>
          <p:nvPr>
            <p:ph idx="4294967295" type="title"/>
          </p:nvPr>
        </p:nvSpPr>
        <p:spPr>
          <a:xfrm>
            <a:off x="717475" y="85875"/>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Significant </a:t>
            </a:r>
            <a:r>
              <a:rPr lang="en" sz="2600"/>
              <a:t>Legislation</a:t>
            </a:r>
            <a:r>
              <a:rPr lang="en" sz="2600"/>
              <a:t> and Programs</a:t>
            </a:r>
            <a:endParaRPr sz="2600"/>
          </a:p>
        </p:txBody>
      </p:sp>
      <p:sp>
        <p:nvSpPr>
          <p:cNvPr id="2222" name="Google Shape;2222;p62"/>
          <p:cNvSpPr/>
          <p:nvPr/>
        </p:nvSpPr>
        <p:spPr>
          <a:xfrm>
            <a:off x="657100" y="1151950"/>
            <a:ext cx="2107800" cy="1879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2"/>
          <p:cNvSpPr/>
          <p:nvPr/>
        </p:nvSpPr>
        <p:spPr>
          <a:xfrm>
            <a:off x="3543050" y="1151950"/>
            <a:ext cx="2237100" cy="187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2"/>
          <p:cNvSpPr/>
          <p:nvPr/>
        </p:nvSpPr>
        <p:spPr>
          <a:xfrm>
            <a:off x="6558300" y="1130500"/>
            <a:ext cx="2160600" cy="192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2"/>
          <p:cNvSpPr txBox="1"/>
          <p:nvPr/>
        </p:nvSpPr>
        <p:spPr>
          <a:xfrm>
            <a:off x="1038550" y="1847850"/>
            <a:ext cx="1344900" cy="4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Roboto"/>
                <a:ea typeface="Roboto"/>
                <a:cs typeface="Roboto"/>
                <a:sym typeface="Roboto"/>
              </a:rPr>
              <a:t>SB 100</a:t>
            </a:r>
            <a:endParaRPr b="1" i="1" sz="2400">
              <a:solidFill>
                <a:schemeClr val="dk1"/>
              </a:solidFill>
              <a:latin typeface="Lato"/>
              <a:ea typeface="Lato"/>
              <a:cs typeface="Lato"/>
              <a:sym typeface="Lato"/>
            </a:endParaRPr>
          </a:p>
        </p:txBody>
      </p:sp>
      <p:sp>
        <p:nvSpPr>
          <p:cNvPr id="2226" name="Google Shape;2226;p62"/>
          <p:cNvSpPr txBox="1"/>
          <p:nvPr/>
        </p:nvSpPr>
        <p:spPr>
          <a:xfrm>
            <a:off x="320575" y="3630925"/>
            <a:ext cx="4272300" cy="606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solidFill>
                  <a:schemeClr val="dk1"/>
                </a:solidFill>
                <a:latin typeface="Roboto"/>
                <a:ea typeface="Roboto"/>
                <a:cs typeface="Roboto"/>
                <a:sym typeface="Roboto"/>
              </a:rPr>
              <a:t>DOE Title 17 Clean Energy Financing Program</a:t>
            </a:r>
            <a:endParaRPr b="1" i="1" sz="1600">
              <a:solidFill>
                <a:srgbClr val="000000"/>
              </a:solidFill>
              <a:latin typeface="Lato"/>
              <a:ea typeface="Lato"/>
              <a:cs typeface="Lato"/>
              <a:sym typeface="Lato"/>
            </a:endParaRPr>
          </a:p>
        </p:txBody>
      </p:sp>
      <p:sp>
        <p:nvSpPr>
          <p:cNvPr id="2227" name="Google Shape;2227;p62"/>
          <p:cNvSpPr txBox="1"/>
          <p:nvPr/>
        </p:nvSpPr>
        <p:spPr>
          <a:xfrm>
            <a:off x="3993925" y="1878250"/>
            <a:ext cx="1438200" cy="4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Roboto"/>
                <a:ea typeface="Roboto"/>
                <a:cs typeface="Roboto"/>
                <a:sym typeface="Roboto"/>
              </a:rPr>
              <a:t>SB 1020</a:t>
            </a:r>
            <a:endParaRPr b="1" i="1" sz="2400">
              <a:solidFill>
                <a:schemeClr val="dk1"/>
              </a:solidFill>
              <a:latin typeface="Lato"/>
              <a:ea typeface="Lato"/>
              <a:cs typeface="Lato"/>
              <a:sym typeface="Lato"/>
            </a:endParaRPr>
          </a:p>
        </p:txBody>
      </p:sp>
      <p:sp>
        <p:nvSpPr>
          <p:cNvPr id="2228" name="Google Shape;2228;p62"/>
          <p:cNvSpPr txBox="1"/>
          <p:nvPr/>
        </p:nvSpPr>
        <p:spPr>
          <a:xfrm>
            <a:off x="5499925" y="3630925"/>
            <a:ext cx="3317400" cy="6066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solidFill>
                  <a:schemeClr val="dk1"/>
                </a:solidFill>
                <a:latin typeface="Roboto"/>
                <a:ea typeface="Roboto"/>
                <a:cs typeface="Roboto"/>
                <a:sym typeface="Roboto"/>
              </a:rPr>
              <a:t>Renewables Portfolio Standard</a:t>
            </a:r>
            <a:endParaRPr b="1" i="1" sz="1600">
              <a:solidFill>
                <a:srgbClr val="000000"/>
              </a:solidFill>
              <a:latin typeface="Lato"/>
              <a:ea typeface="Lato"/>
              <a:cs typeface="Lato"/>
              <a:sym typeface="Lato"/>
            </a:endParaRPr>
          </a:p>
        </p:txBody>
      </p:sp>
      <p:sp>
        <p:nvSpPr>
          <p:cNvPr id="2229" name="Google Shape;2229;p62"/>
          <p:cNvSpPr txBox="1"/>
          <p:nvPr/>
        </p:nvSpPr>
        <p:spPr>
          <a:xfrm>
            <a:off x="6933750" y="1740400"/>
            <a:ext cx="1409700" cy="702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i="1" lang="en" sz="1800">
                <a:solidFill>
                  <a:schemeClr val="lt1"/>
                </a:solidFill>
                <a:latin typeface="Roboto"/>
                <a:ea typeface="Roboto"/>
                <a:cs typeface="Roboto"/>
                <a:sym typeface="Roboto"/>
              </a:rPr>
              <a:t>Inflation Reduction Act</a:t>
            </a:r>
            <a:endParaRPr b="1" i="1" sz="1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45"/>
          <p:cNvSpPr txBox="1"/>
          <p:nvPr>
            <p:ph idx="3" type="title"/>
          </p:nvPr>
        </p:nvSpPr>
        <p:spPr>
          <a:xfrm>
            <a:off x="792375" y="2357450"/>
            <a:ext cx="28152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Republican</a:t>
            </a:r>
            <a:r>
              <a:rPr lang="en" sz="2300"/>
              <a:t>-Leaning</a:t>
            </a:r>
            <a:endParaRPr sz="2300"/>
          </a:p>
        </p:txBody>
      </p:sp>
      <p:sp>
        <p:nvSpPr>
          <p:cNvPr id="1791" name="Google Shape;1791;p45"/>
          <p:cNvSpPr txBox="1"/>
          <p:nvPr>
            <p:ph type="title"/>
          </p:nvPr>
        </p:nvSpPr>
        <p:spPr>
          <a:xfrm>
            <a:off x="792375" y="970625"/>
            <a:ext cx="2653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Democrat-Leaning</a:t>
            </a:r>
            <a:endParaRPr sz="2300"/>
          </a:p>
        </p:txBody>
      </p:sp>
      <p:sp>
        <p:nvSpPr>
          <p:cNvPr id="1792" name="Google Shape;1792;p45"/>
          <p:cNvSpPr txBox="1"/>
          <p:nvPr>
            <p:ph idx="4" type="subTitle"/>
          </p:nvPr>
        </p:nvSpPr>
        <p:spPr>
          <a:xfrm>
            <a:off x="717450" y="2896650"/>
            <a:ext cx="2653500" cy="392400"/>
          </a:xfrm>
          <a:prstGeom prst="rect">
            <a:avLst/>
          </a:prstGeom>
        </p:spPr>
        <p:txBody>
          <a:bodyPr anchorCtr="0" anchor="ctr" bIns="91425" lIns="91425" spcFirstLastPara="1" rIns="91425" wrap="square" tIns="91425">
            <a:noAutofit/>
          </a:bodyPr>
          <a:lstStyle/>
          <a:p>
            <a:pPr indent="0" lvl="0" marL="0" rtl="0" algn="r">
              <a:lnSpc>
                <a:spcPct val="200000"/>
              </a:lnSpc>
              <a:spcBef>
                <a:spcPts val="0"/>
              </a:spcBef>
              <a:spcAft>
                <a:spcPts val="0"/>
              </a:spcAft>
              <a:buNone/>
            </a:pPr>
            <a:r>
              <a:rPr b="1" lang="en" sz="1300">
                <a:solidFill>
                  <a:schemeClr val="accent6"/>
                </a:solidFill>
              </a:rPr>
              <a:t>Often prioritize economic factors</a:t>
            </a:r>
            <a:endParaRPr b="1" sz="1300">
              <a:solidFill>
                <a:schemeClr val="accent6"/>
              </a:solidFill>
            </a:endParaRPr>
          </a:p>
        </p:txBody>
      </p:sp>
      <p:sp>
        <p:nvSpPr>
          <p:cNvPr id="1793" name="Google Shape;1793;p45"/>
          <p:cNvSpPr txBox="1"/>
          <p:nvPr>
            <p:ph idx="1" type="subTitle"/>
          </p:nvPr>
        </p:nvSpPr>
        <p:spPr>
          <a:xfrm>
            <a:off x="792375" y="1511863"/>
            <a:ext cx="4320600" cy="545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accent6"/>
                </a:solidFill>
              </a:rPr>
              <a:t>Tend to prioritize social and environmental concerns that may lead to higher eco-energy efficiency</a:t>
            </a:r>
            <a:endParaRPr b="1" sz="1300">
              <a:solidFill>
                <a:schemeClr val="accent6"/>
              </a:solidFill>
            </a:endParaRPr>
          </a:p>
        </p:txBody>
      </p:sp>
      <p:sp>
        <p:nvSpPr>
          <p:cNvPr id="1794" name="Google Shape;1794;p45"/>
          <p:cNvSpPr txBox="1"/>
          <p:nvPr>
            <p:ph idx="2" type="title"/>
          </p:nvPr>
        </p:nvSpPr>
        <p:spPr>
          <a:xfrm>
            <a:off x="717450" y="197400"/>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Political Ideology &amp; Energy Efficiency</a:t>
            </a:r>
            <a:endParaRPr sz="2600"/>
          </a:p>
        </p:txBody>
      </p:sp>
      <p:sp>
        <p:nvSpPr>
          <p:cNvPr id="1795" name="Google Shape;1795;p45"/>
          <p:cNvSpPr txBox="1"/>
          <p:nvPr>
            <p:ph idx="4" type="subTitle"/>
          </p:nvPr>
        </p:nvSpPr>
        <p:spPr>
          <a:xfrm>
            <a:off x="5373475" y="2589475"/>
            <a:ext cx="3401100" cy="1780500"/>
          </a:xfrm>
          <a:prstGeom prst="rect">
            <a:avLst/>
          </a:prstGeom>
        </p:spPr>
        <p:txBody>
          <a:bodyPr anchorCtr="0" anchor="ctr" bIns="91425" lIns="91425" spcFirstLastPara="1" rIns="91425" wrap="square" tIns="91425">
            <a:noAutofit/>
          </a:bodyPr>
          <a:lstStyle/>
          <a:p>
            <a:pPr indent="0" lvl="0" marL="914400" rtl="0" algn="r">
              <a:lnSpc>
                <a:spcPct val="150000"/>
              </a:lnSpc>
              <a:spcBef>
                <a:spcPts val="0"/>
              </a:spcBef>
              <a:spcAft>
                <a:spcPts val="0"/>
              </a:spcAft>
              <a:buNone/>
            </a:pPr>
            <a:r>
              <a:rPr i="1" lang="en" sz="1300">
                <a:solidFill>
                  <a:schemeClr val="accent6"/>
                </a:solidFill>
                <a:latin typeface="Asap SemiBold"/>
                <a:ea typeface="Asap SemiBold"/>
                <a:cs typeface="Asap SemiBold"/>
                <a:sym typeface="Asap SemiBold"/>
              </a:rPr>
              <a:t>Ideological differences in support for investments in energy efficiency, depend on a myriad of factors that affect the current economical and environmental states</a:t>
            </a:r>
            <a:endParaRPr i="1" sz="1500">
              <a:solidFill>
                <a:schemeClr val="accent6"/>
              </a:solidFill>
              <a:latin typeface="Asap SemiBold"/>
              <a:ea typeface="Asap SemiBold"/>
              <a:cs typeface="Asap SemiBold"/>
              <a:sym typeface="Asap SemiBold"/>
            </a:endParaRPr>
          </a:p>
        </p:txBody>
      </p:sp>
      <p:grpSp>
        <p:nvGrpSpPr>
          <p:cNvPr id="1796" name="Google Shape;1796;p45"/>
          <p:cNvGrpSpPr/>
          <p:nvPr/>
        </p:nvGrpSpPr>
        <p:grpSpPr>
          <a:xfrm>
            <a:off x="4809364" y="2765430"/>
            <a:ext cx="1323881" cy="1040071"/>
            <a:chOff x="6644304" y="3073628"/>
            <a:chExt cx="576302" cy="511871"/>
          </a:xfrm>
        </p:grpSpPr>
        <p:sp>
          <p:nvSpPr>
            <p:cNvPr id="1797" name="Google Shape;1797;p4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8" name="Google Shape;1798;p45"/>
            <p:cNvGrpSpPr/>
            <p:nvPr/>
          </p:nvGrpSpPr>
          <p:grpSpPr>
            <a:xfrm>
              <a:off x="6712169" y="3085440"/>
              <a:ext cx="481622" cy="494913"/>
              <a:chOff x="6712169" y="3085440"/>
              <a:chExt cx="481622" cy="494913"/>
            </a:xfrm>
          </p:grpSpPr>
          <p:sp>
            <p:nvSpPr>
              <p:cNvPr id="1799" name="Google Shape;1799;p4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4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63"/>
          <p:cNvSpPr txBox="1"/>
          <p:nvPr>
            <p:ph type="title"/>
          </p:nvPr>
        </p:nvSpPr>
        <p:spPr>
          <a:xfrm>
            <a:off x="299275" y="777488"/>
            <a:ext cx="2393400" cy="63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Complement Renewable Energy</a:t>
            </a:r>
            <a:endParaRPr sz="1800"/>
          </a:p>
        </p:txBody>
      </p:sp>
      <p:sp>
        <p:nvSpPr>
          <p:cNvPr id="2235" name="Google Shape;2235;p63"/>
          <p:cNvSpPr txBox="1"/>
          <p:nvPr>
            <p:ph idx="1" type="subTitle"/>
          </p:nvPr>
        </p:nvSpPr>
        <p:spPr>
          <a:xfrm>
            <a:off x="595375" y="1410200"/>
            <a:ext cx="2097300" cy="1106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Today’s fleet of storage resources</a:t>
            </a:r>
            <a:r>
              <a:rPr i="1" lang="en" sz="1100">
                <a:solidFill>
                  <a:schemeClr val="accent6"/>
                </a:solidFill>
                <a:latin typeface="Asap Medium"/>
                <a:ea typeface="Asap Medium"/>
                <a:cs typeface="Asap Medium"/>
                <a:sym typeface="Asap Medium"/>
              </a:rPr>
              <a:t> </a:t>
            </a:r>
            <a:r>
              <a:rPr i="1" lang="en" sz="1100">
                <a:solidFill>
                  <a:schemeClr val="accent6"/>
                </a:solidFill>
                <a:latin typeface="Asap Medium"/>
                <a:ea typeface="Asap Medium"/>
                <a:cs typeface="Asap Medium"/>
                <a:sym typeface="Asap Medium"/>
              </a:rPr>
              <a:t>can capture enough electricity to power up to 5 million California homes.</a:t>
            </a:r>
            <a:endParaRPr i="1">
              <a:solidFill>
                <a:schemeClr val="accent6"/>
              </a:solidFill>
              <a:latin typeface="Asap Medium"/>
              <a:ea typeface="Asap Medium"/>
              <a:cs typeface="Asap Medium"/>
              <a:sym typeface="Asap Medium"/>
            </a:endParaRPr>
          </a:p>
        </p:txBody>
      </p:sp>
      <p:sp>
        <p:nvSpPr>
          <p:cNvPr id="2236" name="Google Shape;2236;p63"/>
          <p:cNvSpPr txBox="1"/>
          <p:nvPr>
            <p:ph idx="2" type="title"/>
          </p:nvPr>
        </p:nvSpPr>
        <p:spPr>
          <a:xfrm>
            <a:off x="2955425" y="2047250"/>
            <a:ext cx="2393400" cy="63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Battery Storage Infrastructure</a:t>
            </a:r>
            <a:endParaRPr sz="1800"/>
          </a:p>
        </p:txBody>
      </p:sp>
      <p:sp>
        <p:nvSpPr>
          <p:cNvPr id="2237" name="Google Shape;2237;p63"/>
          <p:cNvSpPr txBox="1"/>
          <p:nvPr>
            <p:ph idx="4" type="title"/>
          </p:nvPr>
        </p:nvSpPr>
        <p:spPr>
          <a:xfrm>
            <a:off x="5810000" y="3204250"/>
            <a:ext cx="2393400" cy="4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Load Flexibility</a:t>
            </a:r>
            <a:endParaRPr sz="1900"/>
          </a:p>
        </p:txBody>
      </p:sp>
      <p:sp>
        <p:nvSpPr>
          <p:cNvPr id="2238" name="Google Shape;2238;p63"/>
          <p:cNvSpPr txBox="1"/>
          <p:nvPr>
            <p:ph idx="5" type="subTitle"/>
          </p:nvPr>
        </p:nvSpPr>
        <p:spPr>
          <a:xfrm>
            <a:off x="5810000" y="3610150"/>
            <a:ext cx="2476200" cy="566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Practice of adjusting energy usage to match the supply of electricity.</a:t>
            </a:r>
            <a:endParaRPr i="1">
              <a:solidFill>
                <a:schemeClr val="accent6"/>
              </a:solidFill>
              <a:latin typeface="Asap Medium"/>
              <a:ea typeface="Asap Medium"/>
              <a:cs typeface="Asap Medium"/>
              <a:sym typeface="Asap Medium"/>
            </a:endParaRPr>
          </a:p>
        </p:txBody>
      </p:sp>
      <p:sp>
        <p:nvSpPr>
          <p:cNvPr id="2239" name="Google Shape;2239;p63"/>
          <p:cNvSpPr txBox="1"/>
          <p:nvPr>
            <p:ph idx="6" type="title"/>
          </p:nvPr>
        </p:nvSpPr>
        <p:spPr>
          <a:xfrm>
            <a:off x="717450" y="5800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California’s Energy Grid Advancements</a:t>
            </a:r>
            <a:endParaRPr sz="2500"/>
          </a:p>
        </p:txBody>
      </p:sp>
      <p:sp>
        <p:nvSpPr>
          <p:cNvPr id="2240" name="Google Shape;2240;p63"/>
          <p:cNvSpPr txBox="1"/>
          <p:nvPr>
            <p:ph idx="1" type="subTitle"/>
          </p:nvPr>
        </p:nvSpPr>
        <p:spPr>
          <a:xfrm>
            <a:off x="3064225" y="2679950"/>
            <a:ext cx="2245500" cy="825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Investments have been made to accompany the energy grid, with planned expansions by 2026</a:t>
            </a:r>
            <a:endParaRPr i="1">
              <a:solidFill>
                <a:schemeClr val="accent6"/>
              </a:solidFill>
              <a:latin typeface="Asap Medium"/>
              <a:ea typeface="Asap Medium"/>
              <a:cs typeface="Asap Medium"/>
              <a:sym typeface="Asap Medium"/>
            </a:endParaRPr>
          </a:p>
        </p:txBody>
      </p:sp>
      <p:grpSp>
        <p:nvGrpSpPr>
          <p:cNvPr id="2241" name="Google Shape;2241;p63"/>
          <p:cNvGrpSpPr/>
          <p:nvPr/>
        </p:nvGrpSpPr>
        <p:grpSpPr>
          <a:xfrm>
            <a:off x="961749" y="3011417"/>
            <a:ext cx="808303" cy="791572"/>
            <a:chOff x="1190625" y="238125"/>
            <a:chExt cx="5228350" cy="5228350"/>
          </a:xfrm>
        </p:grpSpPr>
        <p:sp>
          <p:nvSpPr>
            <p:cNvPr id="2242" name="Google Shape;2242;p63"/>
            <p:cNvSpPr/>
            <p:nvPr/>
          </p:nvSpPr>
          <p:spPr>
            <a:xfrm>
              <a:off x="2129900" y="238125"/>
              <a:ext cx="3370000" cy="1092500"/>
            </a:xfrm>
            <a:custGeom>
              <a:rect b="b" l="l" r="r" t="t"/>
              <a:pathLst>
                <a:path extrusionOk="0" h="43700" w="134800">
                  <a:moveTo>
                    <a:pt x="36789" y="0"/>
                  </a:moveTo>
                  <a:lnTo>
                    <a:pt x="1" y="21886"/>
                  </a:lnTo>
                  <a:lnTo>
                    <a:pt x="1" y="43699"/>
                  </a:lnTo>
                  <a:lnTo>
                    <a:pt x="12255" y="43699"/>
                  </a:lnTo>
                  <a:lnTo>
                    <a:pt x="12255" y="28749"/>
                  </a:lnTo>
                  <a:lnTo>
                    <a:pt x="35808" y="14950"/>
                  </a:lnTo>
                  <a:lnTo>
                    <a:pt x="67008" y="39631"/>
                  </a:lnTo>
                  <a:lnTo>
                    <a:pt x="98061" y="14950"/>
                  </a:lnTo>
                  <a:lnTo>
                    <a:pt x="122545" y="28749"/>
                  </a:lnTo>
                  <a:lnTo>
                    <a:pt x="122545" y="43699"/>
                  </a:lnTo>
                  <a:lnTo>
                    <a:pt x="134799" y="43699"/>
                  </a:lnTo>
                  <a:lnTo>
                    <a:pt x="134799" y="21886"/>
                  </a:lnTo>
                  <a:lnTo>
                    <a:pt x="97080" y="0"/>
                  </a:lnTo>
                  <a:lnTo>
                    <a:pt x="67008" y="24092"/>
                  </a:lnTo>
                  <a:lnTo>
                    <a:pt x="367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3"/>
            <p:cNvSpPr/>
            <p:nvPr/>
          </p:nvSpPr>
          <p:spPr>
            <a:xfrm>
              <a:off x="3805075" y="238125"/>
              <a:ext cx="1694825" cy="1092500"/>
            </a:xfrm>
            <a:custGeom>
              <a:rect b="b" l="l" r="r" t="t"/>
              <a:pathLst>
                <a:path extrusionOk="0" h="43700" w="67793">
                  <a:moveTo>
                    <a:pt x="30073" y="0"/>
                  </a:moveTo>
                  <a:lnTo>
                    <a:pt x="1" y="24092"/>
                  </a:lnTo>
                  <a:lnTo>
                    <a:pt x="1" y="39631"/>
                  </a:lnTo>
                  <a:lnTo>
                    <a:pt x="31054" y="14950"/>
                  </a:lnTo>
                  <a:lnTo>
                    <a:pt x="55538" y="28749"/>
                  </a:lnTo>
                  <a:lnTo>
                    <a:pt x="55538" y="43699"/>
                  </a:lnTo>
                  <a:lnTo>
                    <a:pt x="67792" y="43699"/>
                  </a:lnTo>
                  <a:lnTo>
                    <a:pt x="67792" y="21886"/>
                  </a:lnTo>
                  <a:lnTo>
                    <a:pt x="30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3"/>
            <p:cNvSpPr/>
            <p:nvPr/>
          </p:nvSpPr>
          <p:spPr>
            <a:xfrm>
              <a:off x="1823550" y="1177400"/>
              <a:ext cx="919100" cy="919125"/>
            </a:xfrm>
            <a:custGeom>
              <a:rect b="b" l="l" r="r" t="t"/>
              <a:pathLst>
                <a:path extrusionOk="0" h="36765" w="36764">
                  <a:moveTo>
                    <a:pt x="1" y="1"/>
                  </a:moveTo>
                  <a:lnTo>
                    <a:pt x="1" y="36764"/>
                  </a:lnTo>
                  <a:lnTo>
                    <a:pt x="36764" y="36764"/>
                  </a:lnTo>
                  <a:lnTo>
                    <a:pt x="367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3"/>
            <p:cNvSpPr/>
            <p:nvPr/>
          </p:nvSpPr>
          <p:spPr>
            <a:xfrm>
              <a:off x="4887150" y="1177400"/>
              <a:ext cx="919100" cy="919125"/>
            </a:xfrm>
            <a:custGeom>
              <a:rect b="b" l="l" r="r" t="t"/>
              <a:pathLst>
                <a:path extrusionOk="0" h="36765" w="36764">
                  <a:moveTo>
                    <a:pt x="0" y="1"/>
                  </a:moveTo>
                  <a:lnTo>
                    <a:pt x="0" y="36764"/>
                  </a:lnTo>
                  <a:lnTo>
                    <a:pt x="36764" y="36764"/>
                  </a:lnTo>
                  <a:lnTo>
                    <a:pt x="367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3"/>
            <p:cNvSpPr/>
            <p:nvPr/>
          </p:nvSpPr>
          <p:spPr>
            <a:xfrm>
              <a:off x="1517200" y="1790125"/>
              <a:ext cx="4595400" cy="2910450"/>
            </a:xfrm>
            <a:custGeom>
              <a:rect b="b" l="l" r="r" t="t"/>
              <a:pathLst>
                <a:path extrusionOk="0" h="116418" w="183816">
                  <a:moveTo>
                    <a:pt x="0" y="1"/>
                  </a:moveTo>
                  <a:lnTo>
                    <a:pt x="0" y="116417"/>
                  </a:lnTo>
                  <a:lnTo>
                    <a:pt x="183816" y="116417"/>
                  </a:lnTo>
                  <a:lnTo>
                    <a:pt x="1838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3"/>
            <p:cNvSpPr/>
            <p:nvPr/>
          </p:nvSpPr>
          <p:spPr>
            <a:xfrm>
              <a:off x="3814900" y="1790125"/>
              <a:ext cx="2297700" cy="2910450"/>
            </a:xfrm>
            <a:custGeom>
              <a:rect b="b" l="l" r="r" t="t"/>
              <a:pathLst>
                <a:path extrusionOk="0" h="116418" w="91908">
                  <a:moveTo>
                    <a:pt x="0" y="1"/>
                  </a:moveTo>
                  <a:lnTo>
                    <a:pt x="0" y="116417"/>
                  </a:lnTo>
                  <a:lnTo>
                    <a:pt x="91908" y="116417"/>
                  </a:lnTo>
                  <a:lnTo>
                    <a:pt x="919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3"/>
            <p:cNvSpPr/>
            <p:nvPr/>
          </p:nvSpPr>
          <p:spPr>
            <a:xfrm>
              <a:off x="1190625" y="4547375"/>
              <a:ext cx="5228350" cy="919100"/>
            </a:xfrm>
            <a:custGeom>
              <a:rect b="b" l="l" r="r" t="t"/>
              <a:pathLst>
                <a:path extrusionOk="0" h="36764" w="209134">
                  <a:moveTo>
                    <a:pt x="0" y="0"/>
                  </a:moveTo>
                  <a:lnTo>
                    <a:pt x="0" y="36763"/>
                  </a:lnTo>
                  <a:lnTo>
                    <a:pt x="209133" y="36763"/>
                  </a:lnTo>
                  <a:lnTo>
                    <a:pt x="2091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3"/>
            <p:cNvSpPr/>
            <p:nvPr/>
          </p:nvSpPr>
          <p:spPr>
            <a:xfrm>
              <a:off x="3814900" y="4547375"/>
              <a:ext cx="2604075" cy="919100"/>
            </a:xfrm>
            <a:custGeom>
              <a:rect b="b" l="l" r="r" t="t"/>
              <a:pathLst>
                <a:path extrusionOk="0" h="36764" w="104163">
                  <a:moveTo>
                    <a:pt x="0" y="0"/>
                  </a:moveTo>
                  <a:lnTo>
                    <a:pt x="0" y="36763"/>
                  </a:lnTo>
                  <a:lnTo>
                    <a:pt x="104162" y="36763"/>
                  </a:lnTo>
                  <a:lnTo>
                    <a:pt x="1041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3"/>
            <p:cNvSpPr/>
            <p:nvPr/>
          </p:nvSpPr>
          <p:spPr>
            <a:xfrm>
              <a:off x="4580800" y="2709200"/>
              <a:ext cx="919100" cy="306400"/>
            </a:xfrm>
            <a:custGeom>
              <a:rect b="b" l="l" r="r" t="t"/>
              <a:pathLst>
                <a:path extrusionOk="0" h="12256" w="36764">
                  <a:moveTo>
                    <a:pt x="0" y="1"/>
                  </a:moveTo>
                  <a:lnTo>
                    <a:pt x="0" y="12255"/>
                  </a:lnTo>
                  <a:lnTo>
                    <a:pt x="36763" y="12255"/>
                  </a:lnTo>
                  <a:lnTo>
                    <a:pt x="367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3"/>
            <p:cNvSpPr/>
            <p:nvPr/>
          </p:nvSpPr>
          <p:spPr>
            <a:xfrm>
              <a:off x="2129900" y="2402850"/>
              <a:ext cx="919125" cy="919100"/>
            </a:xfrm>
            <a:custGeom>
              <a:rect b="b" l="l" r="r" t="t"/>
              <a:pathLst>
                <a:path extrusionOk="0" h="36764" w="36765">
                  <a:moveTo>
                    <a:pt x="12255" y="0"/>
                  </a:moveTo>
                  <a:lnTo>
                    <a:pt x="12255" y="12255"/>
                  </a:lnTo>
                  <a:lnTo>
                    <a:pt x="1" y="12255"/>
                  </a:lnTo>
                  <a:lnTo>
                    <a:pt x="1" y="24509"/>
                  </a:lnTo>
                  <a:lnTo>
                    <a:pt x="12255" y="24509"/>
                  </a:lnTo>
                  <a:lnTo>
                    <a:pt x="12255" y="36764"/>
                  </a:lnTo>
                  <a:lnTo>
                    <a:pt x="24510" y="36764"/>
                  </a:lnTo>
                  <a:lnTo>
                    <a:pt x="24510" y="24509"/>
                  </a:lnTo>
                  <a:lnTo>
                    <a:pt x="36764" y="24509"/>
                  </a:lnTo>
                  <a:lnTo>
                    <a:pt x="36764" y="12255"/>
                  </a:lnTo>
                  <a:lnTo>
                    <a:pt x="24510" y="12255"/>
                  </a:lnTo>
                  <a:lnTo>
                    <a:pt x="245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3"/>
            <p:cNvSpPr/>
            <p:nvPr/>
          </p:nvSpPr>
          <p:spPr>
            <a:xfrm>
              <a:off x="3281825" y="2651000"/>
              <a:ext cx="1066150" cy="1648250"/>
            </a:xfrm>
            <a:custGeom>
              <a:rect b="b" l="l" r="r" t="t"/>
              <a:pathLst>
                <a:path extrusionOk="0" h="65930" w="42646">
                  <a:moveTo>
                    <a:pt x="15686" y="1"/>
                  </a:moveTo>
                  <a:lnTo>
                    <a:pt x="0" y="39092"/>
                  </a:lnTo>
                  <a:lnTo>
                    <a:pt x="24509" y="39092"/>
                  </a:lnTo>
                  <a:lnTo>
                    <a:pt x="21323" y="47057"/>
                  </a:lnTo>
                  <a:lnTo>
                    <a:pt x="15686" y="61272"/>
                  </a:lnTo>
                  <a:lnTo>
                    <a:pt x="26960" y="65929"/>
                  </a:lnTo>
                  <a:lnTo>
                    <a:pt x="42646" y="26838"/>
                  </a:lnTo>
                  <a:lnTo>
                    <a:pt x="18137" y="26838"/>
                  </a:lnTo>
                  <a:lnTo>
                    <a:pt x="21323" y="18872"/>
                  </a:lnTo>
                  <a:lnTo>
                    <a:pt x="26960" y="4657"/>
                  </a:lnTo>
                  <a:lnTo>
                    <a:pt x="156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3"/>
            <p:cNvSpPr/>
            <p:nvPr/>
          </p:nvSpPr>
          <p:spPr>
            <a:xfrm>
              <a:off x="3814900" y="2709200"/>
              <a:ext cx="140950" cy="413625"/>
            </a:xfrm>
            <a:custGeom>
              <a:rect b="b" l="l" r="r" t="t"/>
              <a:pathLst>
                <a:path extrusionOk="0" h="16545" w="5638">
                  <a:moveTo>
                    <a:pt x="0" y="1"/>
                  </a:moveTo>
                  <a:lnTo>
                    <a:pt x="0" y="16544"/>
                  </a:lnTo>
                  <a:lnTo>
                    <a:pt x="5637" y="2329"/>
                  </a:lnTo>
                  <a:lnTo>
                    <a:pt x="0" y="1"/>
                  </a:lnTo>
                  <a:close/>
                </a:path>
              </a:pathLst>
            </a:custGeom>
            <a:solidFill>
              <a:srgbClr val="474F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3"/>
            <p:cNvSpPr/>
            <p:nvPr/>
          </p:nvSpPr>
          <p:spPr>
            <a:xfrm>
              <a:off x="3814900" y="3321925"/>
              <a:ext cx="533075" cy="977325"/>
            </a:xfrm>
            <a:custGeom>
              <a:rect b="b" l="l" r="r" t="t"/>
              <a:pathLst>
                <a:path extrusionOk="0" h="39093" w="21323">
                  <a:moveTo>
                    <a:pt x="0" y="1"/>
                  </a:moveTo>
                  <a:lnTo>
                    <a:pt x="0" y="12255"/>
                  </a:lnTo>
                  <a:lnTo>
                    <a:pt x="3186" y="12255"/>
                  </a:lnTo>
                  <a:lnTo>
                    <a:pt x="0" y="20220"/>
                  </a:lnTo>
                  <a:lnTo>
                    <a:pt x="0" y="36764"/>
                  </a:lnTo>
                  <a:lnTo>
                    <a:pt x="5637" y="39092"/>
                  </a:lnTo>
                  <a:lnTo>
                    <a:pt x="213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63"/>
          <p:cNvGrpSpPr/>
          <p:nvPr/>
        </p:nvGrpSpPr>
        <p:grpSpPr>
          <a:xfrm>
            <a:off x="6583826" y="1582071"/>
            <a:ext cx="928555" cy="905965"/>
            <a:chOff x="1190625" y="238125"/>
            <a:chExt cx="5228350" cy="5227725"/>
          </a:xfrm>
        </p:grpSpPr>
        <p:sp>
          <p:nvSpPr>
            <p:cNvPr id="2256" name="Google Shape;2256;p63"/>
            <p:cNvSpPr/>
            <p:nvPr/>
          </p:nvSpPr>
          <p:spPr>
            <a:xfrm>
              <a:off x="1813750" y="870450"/>
              <a:ext cx="3982700" cy="1531800"/>
            </a:xfrm>
            <a:custGeom>
              <a:rect b="b" l="l" r="r" t="t"/>
              <a:pathLst>
                <a:path extrusionOk="0" h="61272" w="159308">
                  <a:moveTo>
                    <a:pt x="114579" y="12254"/>
                  </a:moveTo>
                  <a:lnTo>
                    <a:pt x="147053" y="33945"/>
                  </a:lnTo>
                  <a:lnTo>
                    <a:pt x="147053" y="49018"/>
                  </a:lnTo>
                  <a:lnTo>
                    <a:pt x="12255" y="49018"/>
                  </a:lnTo>
                  <a:lnTo>
                    <a:pt x="12255" y="33945"/>
                  </a:lnTo>
                  <a:lnTo>
                    <a:pt x="44729" y="12254"/>
                  </a:lnTo>
                  <a:close/>
                  <a:moveTo>
                    <a:pt x="0" y="0"/>
                  </a:moveTo>
                  <a:lnTo>
                    <a:pt x="0" y="61272"/>
                  </a:lnTo>
                  <a:lnTo>
                    <a:pt x="159307" y="61272"/>
                  </a:lnTo>
                  <a:lnTo>
                    <a:pt x="159307" y="0"/>
                  </a:lnTo>
                  <a:lnTo>
                    <a:pt x="147053" y="0"/>
                  </a:lnTo>
                  <a:lnTo>
                    <a:pt x="147053" y="19239"/>
                  </a:lnTo>
                  <a:lnTo>
                    <a:pt x="118255" y="0"/>
                  </a:lnTo>
                  <a:lnTo>
                    <a:pt x="41053" y="0"/>
                  </a:lnTo>
                  <a:lnTo>
                    <a:pt x="12255" y="19239"/>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3"/>
            <p:cNvSpPr/>
            <p:nvPr/>
          </p:nvSpPr>
          <p:spPr>
            <a:xfrm>
              <a:off x="1507400" y="2708600"/>
              <a:ext cx="4595400" cy="1531825"/>
            </a:xfrm>
            <a:custGeom>
              <a:rect b="b" l="l" r="r" t="t"/>
              <a:pathLst>
                <a:path extrusionOk="0" h="61273" w="183816">
                  <a:moveTo>
                    <a:pt x="127201" y="12255"/>
                  </a:moveTo>
                  <a:lnTo>
                    <a:pt x="171561" y="34435"/>
                  </a:lnTo>
                  <a:lnTo>
                    <a:pt x="171561" y="49018"/>
                  </a:lnTo>
                  <a:lnTo>
                    <a:pt x="12254" y="49018"/>
                  </a:lnTo>
                  <a:lnTo>
                    <a:pt x="12254" y="34435"/>
                  </a:lnTo>
                  <a:lnTo>
                    <a:pt x="56615" y="12255"/>
                  </a:lnTo>
                  <a:close/>
                  <a:moveTo>
                    <a:pt x="0" y="0"/>
                  </a:moveTo>
                  <a:lnTo>
                    <a:pt x="0" y="61272"/>
                  </a:lnTo>
                  <a:lnTo>
                    <a:pt x="183816" y="61272"/>
                  </a:lnTo>
                  <a:lnTo>
                    <a:pt x="183816" y="0"/>
                  </a:lnTo>
                  <a:lnTo>
                    <a:pt x="171561" y="0"/>
                  </a:lnTo>
                  <a:lnTo>
                    <a:pt x="171561" y="20710"/>
                  </a:lnTo>
                  <a:lnTo>
                    <a:pt x="130142" y="0"/>
                  </a:lnTo>
                  <a:lnTo>
                    <a:pt x="53674" y="0"/>
                  </a:lnTo>
                  <a:lnTo>
                    <a:pt x="12254" y="20710"/>
                  </a:lnTo>
                  <a:lnTo>
                    <a:pt x="12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3"/>
            <p:cNvSpPr/>
            <p:nvPr/>
          </p:nvSpPr>
          <p:spPr>
            <a:xfrm>
              <a:off x="3805075" y="870450"/>
              <a:ext cx="1991375" cy="1531800"/>
            </a:xfrm>
            <a:custGeom>
              <a:rect b="b" l="l" r="r" t="t"/>
              <a:pathLst>
                <a:path extrusionOk="0" h="61272" w="79655">
                  <a:moveTo>
                    <a:pt x="1" y="0"/>
                  </a:moveTo>
                  <a:lnTo>
                    <a:pt x="1" y="12254"/>
                  </a:lnTo>
                  <a:lnTo>
                    <a:pt x="34926" y="12254"/>
                  </a:lnTo>
                  <a:lnTo>
                    <a:pt x="67400" y="33945"/>
                  </a:lnTo>
                  <a:lnTo>
                    <a:pt x="67400" y="49018"/>
                  </a:lnTo>
                  <a:lnTo>
                    <a:pt x="1" y="49018"/>
                  </a:lnTo>
                  <a:lnTo>
                    <a:pt x="1" y="61272"/>
                  </a:lnTo>
                  <a:lnTo>
                    <a:pt x="79654" y="61272"/>
                  </a:lnTo>
                  <a:lnTo>
                    <a:pt x="79654" y="0"/>
                  </a:lnTo>
                  <a:lnTo>
                    <a:pt x="67400" y="0"/>
                  </a:lnTo>
                  <a:lnTo>
                    <a:pt x="67400" y="19239"/>
                  </a:lnTo>
                  <a:lnTo>
                    <a:pt x="38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3"/>
            <p:cNvSpPr/>
            <p:nvPr/>
          </p:nvSpPr>
          <p:spPr>
            <a:xfrm>
              <a:off x="3805075" y="2708600"/>
              <a:ext cx="2297725" cy="1531825"/>
            </a:xfrm>
            <a:custGeom>
              <a:rect b="b" l="l" r="r" t="t"/>
              <a:pathLst>
                <a:path extrusionOk="0" h="61273" w="91909">
                  <a:moveTo>
                    <a:pt x="1" y="0"/>
                  </a:moveTo>
                  <a:lnTo>
                    <a:pt x="1" y="12255"/>
                  </a:lnTo>
                  <a:lnTo>
                    <a:pt x="35294" y="12255"/>
                  </a:lnTo>
                  <a:lnTo>
                    <a:pt x="79654" y="34435"/>
                  </a:lnTo>
                  <a:lnTo>
                    <a:pt x="79654" y="49018"/>
                  </a:lnTo>
                  <a:lnTo>
                    <a:pt x="1" y="49018"/>
                  </a:lnTo>
                  <a:lnTo>
                    <a:pt x="1" y="61272"/>
                  </a:lnTo>
                  <a:lnTo>
                    <a:pt x="91909" y="61272"/>
                  </a:lnTo>
                  <a:lnTo>
                    <a:pt x="91909" y="0"/>
                  </a:lnTo>
                  <a:lnTo>
                    <a:pt x="79654" y="0"/>
                  </a:lnTo>
                  <a:lnTo>
                    <a:pt x="79654" y="20710"/>
                  </a:lnTo>
                  <a:lnTo>
                    <a:pt x="38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3"/>
            <p:cNvSpPr/>
            <p:nvPr/>
          </p:nvSpPr>
          <p:spPr>
            <a:xfrm>
              <a:off x="2732825" y="238125"/>
              <a:ext cx="2144550" cy="4461825"/>
            </a:xfrm>
            <a:custGeom>
              <a:rect b="b" l="l" r="r" t="t"/>
              <a:pathLst>
                <a:path extrusionOk="0" h="178473" w="85782">
                  <a:moveTo>
                    <a:pt x="42891" y="12990"/>
                  </a:moveTo>
                  <a:lnTo>
                    <a:pt x="73527" y="23577"/>
                  </a:lnTo>
                  <a:lnTo>
                    <a:pt x="73527" y="28112"/>
                  </a:lnTo>
                  <a:lnTo>
                    <a:pt x="42891" y="48576"/>
                  </a:lnTo>
                  <a:lnTo>
                    <a:pt x="12255" y="28112"/>
                  </a:lnTo>
                  <a:lnTo>
                    <a:pt x="12255" y="23577"/>
                  </a:lnTo>
                  <a:lnTo>
                    <a:pt x="42891" y="12990"/>
                  </a:lnTo>
                  <a:close/>
                  <a:moveTo>
                    <a:pt x="12255" y="42817"/>
                  </a:moveTo>
                  <a:lnTo>
                    <a:pt x="31862" y="55929"/>
                  </a:lnTo>
                  <a:lnTo>
                    <a:pt x="12255" y="69041"/>
                  </a:lnTo>
                  <a:lnTo>
                    <a:pt x="12255" y="42817"/>
                  </a:lnTo>
                  <a:close/>
                  <a:moveTo>
                    <a:pt x="73527" y="42817"/>
                  </a:moveTo>
                  <a:lnTo>
                    <a:pt x="73527" y="69041"/>
                  </a:lnTo>
                  <a:lnTo>
                    <a:pt x="53920" y="55929"/>
                  </a:lnTo>
                  <a:lnTo>
                    <a:pt x="73527" y="42817"/>
                  </a:lnTo>
                  <a:close/>
                  <a:moveTo>
                    <a:pt x="42891" y="63282"/>
                  </a:moveTo>
                  <a:lnTo>
                    <a:pt x="73527" y="83746"/>
                  </a:lnTo>
                  <a:lnTo>
                    <a:pt x="73527" y="101638"/>
                  </a:lnTo>
                  <a:lnTo>
                    <a:pt x="42891" y="122103"/>
                  </a:lnTo>
                  <a:lnTo>
                    <a:pt x="12255" y="101638"/>
                  </a:lnTo>
                  <a:lnTo>
                    <a:pt x="12255" y="83746"/>
                  </a:lnTo>
                  <a:lnTo>
                    <a:pt x="42891" y="63282"/>
                  </a:lnTo>
                  <a:close/>
                  <a:moveTo>
                    <a:pt x="12255" y="116343"/>
                  </a:moveTo>
                  <a:lnTo>
                    <a:pt x="31862" y="129455"/>
                  </a:lnTo>
                  <a:lnTo>
                    <a:pt x="12255" y="142568"/>
                  </a:lnTo>
                  <a:lnTo>
                    <a:pt x="12255" y="116343"/>
                  </a:lnTo>
                  <a:close/>
                  <a:moveTo>
                    <a:pt x="73527" y="116343"/>
                  </a:moveTo>
                  <a:lnTo>
                    <a:pt x="73527" y="142568"/>
                  </a:lnTo>
                  <a:lnTo>
                    <a:pt x="53920" y="129455"/>
                  </a:lnTo>
                  <a:lnTo>
                    <a:pt x="73527" y="116343"/>
                  </a:lnTo>
                  <a:close/>
                  <a:moveTo>
                    <a:pt x="42891" y="0"/>
                  </a:moveTo>
                  <a:lnTo>
                    <a:pt x="1" y="14754"/>
                  </a:lnTo>
                  <a:lnTo>
                    <a:pt x="1" y="178473"/>
                  </a:lnTo>
                  <a:lnTo>
                    <a:pt x="12255" y="178473"/>
                  </a:lnTo>
                  <a:lnTo>
                    <a:pt x="12255" y="157273"/>
                  </a:lnTo>
                  <a:lnTo>
                    <a:pt x="42891" y="136808"/>
                  </a:lnTo>
                  <a:lnTo>
                    <a:pt x="73527" y="157273"/>
                  </a:lnTo>
                  <a:lnTo>
                    <a:pt x="73527" y="178473"/>
                  </a:lnTo>
                  <a:lnTo>
                    <a:pt x="85781" y="178473"/>
                  </a:lnTo>
                  <a:lnTo>
                    <a:pt x="85781" y="14754"/>
                  </a:lnTo>
                  <a:lnTo>
                    <a:pt x="428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3"/>
            <p:cNvSpPr/>
            <p:nvPr/>
          </p:nvSpPr>
          <p:spPr>
            <a:xfrm>
              <a:off x="3805075" y="238125"/>
              <a:ext cx="1072300" cy="4461825"/>
            </a:xfrm>
            <a:custGeom>
              <a:rect b="b" l="l" r="r" t="t"/>
              <a:pathLst>
                <a:path extrusionOk="0" h="178473" w="42892">
                  <a:moveTo>
                    <a:pt x="30637" y="42817"/>
                  </a:moveTo>
                  <a:lnTo>
                    <a:pt x="30637" y="69041"/>
                  </a:lnTo>
                  <a:lnTo>
                    <a:pt x="11030" y="55929"/>
                  </a:lnTo>
                  <a:lnTo>
                    <a:pt x="30637" y="42817"/>
                  </a:lnTo>
                  <a:close/>
                  <a:moveTo>
                    <a:pt x="30637" y="116343"/>
                  </a:moveTo>
                  <a:lnTo>
                    <a:pt x="30637" y="142568"/>
                  </a:lnTo>
                  <a:lnTo>
                    <a:pt x="11030" y="129455"/>
                  </a:lnTo>
                  <a:lnTo>
                    <a:pt x="30637" y="116343"/>
                  </a:lnTo>
                  <a:close/>
                  <a:moveTo>
                    <a:pt x="1" y="0"/>
                  </a:moveTo>
                  <a:lnTo>
                    <a:pt x="1" y="12990"/>
                  </a:lnTo>
                  <a:lnTo>
                    <a:pt x="30637" y="23577"/>
                  </a:lnTo>
                  <a:lnTo>
                    <a:pt x="30637" y="28112"/>
                  </a:lnTo>
                  <a:lnTo>
                    <a:pt x="1" y="48576"/>
                  </a:lnTo>
                  <a:lnTo>
                    <a:pt x="1" y="63282"/>
                  </a:lnTo>
                  <a:lnTo>
                    <a:pt x="30637" y="83746"/>
                  </a:lnTo>
                  <a:lnTo>
                    <a:pt x="30637" y="101638"/>
                  </a:lnTo>
                  <a:lnTo>
                    <a:pt x="1" y="122103"/>
                  </a:lnTo>
                  <a:lnTo>
                    <a:pt x="1" y="136808"/>
                  </a:lnTo>
                  <a:lnTo>
                    <a:pt x="30637" y="157273"/>
                  </a:lnTo>
                  <a:lnTo>
                    <a:pt x="30637" y="178473"/>
                  </a:lnTo>
                  <a:lnTo>
                    <a:pt x="42891" y="178473"/>
                  </a:lnTo>
                  <a:lnTo>
                    <a:pt x="42891" y="1475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3"/>
            <p:cNvSpPr/>
            <p:nvPr/>
          </p:nvSpPr>
          <p:spPr>
            <a:xfrm>
              <a:off x="1522700" y="4546750"/>
              <a:ext cx="4564800" cy="698525"/>
            </a:xfrm>
            <a:custGeom>
              <a:rect b="b" l="l" r="r" t="t"/>
              <a:pathLst>
                <a:path extrusionOk="0" h="27941" w="182592">
                  <a:moveTo>
                    <a:pt x="13971" y="1"/>
                  </a:moveTo>
                  <a:lnTo>
                    <a:pt x="1" y="27941"/>
                  </a:lnTo>
                  <a:lnTo>
                    <a:pt x="182591" y="27941"/>
                  </a:lnTo>
                  <a:lnTo>
                    <a:pt x="1686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3"/>
            <p:cNvSpPr/>
            <p:nvPr/>
          </p:nvSpPr>
          <p:spPr>
            <a:xfrm>
              <a:off x="3805075" y="4546750"/>
              <a:ext cx="2282425" cy="698525"/>
            </a:xfrm>
            <a:custGeom>
              <a:rect b="b" l="l" r="r" t="t"/>
              <a:pathLst>
                <a:path extrusionOk="0" h="27941" w="91297">
                  <a:moveTo>
                    <a:pt x="1" y="1"/>
                  </a:moveTo>
                  <a:lnTo>
                    <a:pt x="1" y="27941"/>
                  </a:lnTo>
                  <a:lnTo>
                    <a:pt x="91296" y="27941"/>
                  </a:lnTo>
                  <a:lnTo>
                    <a:pt x="773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3"/>
            <p:cNvSpPr/>
            <p:nvPr/>
          </p:nvSpPr>
          <p:spPr>
            <a:xfrm>
              <a:off x="1190625" y="5159475"/>
              <a:ext cx="5228350" cy="306375"/>
            </a:xfrm>
            <a:custGeom>
              <a:rect b="b" l="l" r="r" t="t"/>
              <a:pathLst>
                <a:path extrusionOk="0" h="12255" w="209134">
                  <a:moveTo>
                    <a:pt x="0" y="0"/>
                  </a:moveTo>
                  <a:lnTo>
                    <a:pt x="0" y="12255"/>
                  </a:lnTo>
                  <a:lnTo>
                    <a:pt x="209133" y="12255"/>
                  </a:lnTo>
                  <a:lnTo>
                    <a:pt x="2091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3"/>
            <p:cNvSpPr/>
            <p:nvPr/>
          </p:nvSpPr>
          <p:spPr>
            <a:xfrm>
              <a:off x="3805075" y="5159475"/>
              <a:ext cx="2613900" cy="306375"/>
            </a:xfrm>
            <a:custGeom>
              <a:rect b="b" l="l" r="r" t="t"/>
              <a:pathLst>
                <a:path extrusionOk="0" h="12255" w="104556">
                  <a:moveTo>
                    <a:pt x="1" y="0"/>
                  </a:moveTo>
                  <a:lnTo>
                    <a:pt x="1" y="12255"/>
                  </a:lnTo>
                  <a:lnTo>
                    <a:pt x="104555" y="12255"/>
                  </a:lnTo>
                  <a:lnTo>
                    <a:pt x="1045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64"/>
          <p:cNvSpPr txBox="1"/>
          <p:nvPr>
            <p:ph idx="1" type="subTitle"/>
          </p:nvPr>
        </p:nvSpPr>
        <p:spPr>
          <a:xfrm>
            <a:off x="438975" y="2370450"/>
            <a:ext cx="3164700" cy="10176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 sz="1100">
                <a:solidFill>
                  <a:schemeClr val="accent6"/>
                </a:solidFill>
                <a:latin typeface="Asap Medium"/>
                <a:ea typeface="Asap Medium"/>
                <a:cs typeface="Asap Medium"/>
                <a:sym typeface="Asap Medium"/>
              </a:rPr>
              <a:t>Despite substantial spending on energy-efficient appliance programs, many have not resulted in energy savings and some have even increased energy consumption</a:t>
            </a:r>
            <a:endParaRPr sz="1100">
              <a:solidFill>
                <a:schemeClr val="accent6"/>
              </a:solidFill>
              <a:latin typeface="Asap Medium"/>
              <a:ea typeface="Asap Medium"/>
              <a:cs typeface="Asap Medium"/>
              <a:sym typeface="Asap Medium"/>
            </a:endParaRPr>
          </a:p>
        </p:txBody>
      </p:sp>
      <p:sp>
        <p:nvSpPr>
          <p:cNvPr id="2271" name="Google Shape;2271;p64"/>
          <p:cNvSpPr txBox="1"/>
          <p:nvPr>
            <p:ph type="title"/>
          </p:nvPr>
        </p:nvSpPr>
        <p:spPr>
          <a:xfrm>
            <a:off x="348050" y="1285225"/>
            <a:ext cx="3724500" cy="9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Effectiveness of Energy Efficiency Programs</a:t>
            </a:r>
            <a:endParaRPr sz="2500"/>
          </a:p>
        </p:txBody>
      </p:sp>
      <p:sp>
        <p:nvSpPr>
          <p:cNvPr id="2272" name="Google Shape;2272;p64"/>
          <p:cNvSpPr txBox="1"/>
          <p:nvPr>
            <p:ph idx="2" type="body"/>
          </p:nvPr>
        </p:nvSpPr>
        <p:spPr>
          <a:xfrm>
            <a:off x="5791650" y="1926038"/>
            <a:ext cx="3010800" cy="1662300"/>
          </a:xfrm>
          <a:prstGeom prst="rect">
            <a:avLst/>
          </a:prstGeom>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b="1" i="1" lang="en" sz="1100" u="sng">
                <a:solidFill>
                  <a:schemeClr val="accent6"/>
                </a:solidFill>
              </a:rPr>
              <a:t>The Jevons Paradox</a:t>
            </a:r>
            <a:r>
              <a:rPr b="1" i="1" lang="en" sz="1100">
                <a:solidFill>
                  <a:schemeClr val="accent6"/>
                </a:solidFill>
              </a:rPr>
              <a:t> may be at play, where efficiency gains </a:t>
            </a:r>
            <a:r>
              <a:rPr b="1" i="1" lang="en" sz="1100" u="sng">
                <a:solidFill>
                  <a:schemeClr val="accent6"/>
                </a:solidFill>
              </a:rPr>
              <a:t>lead to increased consumption</a:t>
            </a:r>
            <a:r>
              <a:rPr b="1" i="1" lang="en" sz="1100">
                <a:solidFill>
                  <a:schemeClr val="accent6"/>
                </a:solidFill>
              </a:rPr>
              <a:t>, potentially undermining the intended energy-saving benefits.</a:t>
            </a:r>
            <a:endParaRPr b="1" i="1">
              <a:solidFill>
                <a:schemeClr val="accent6"/>
              </a:solidFill>
            </a:endParaRPr>
          </a:p>
        </p:txBody>
      </p:sp>
      <p:grpSp>
        <p:nvGrpSpPr>
          <p:cNvPr id="2273" name="Google Shape;2273;p64"/>
          <p:cNvGrpSpPr/>
          <p:nvPr/>
        </p:nvGrpSpPr>
        <p:grpSpPr>
          <a:xfrm>
            <a:off x="3917102" y="2224760"/>
            <a:ext cx="1156879" cy="1064877"/>
            <a:chOff x="4903200" y="1331525"/>
            <a:chExt cx="73575" cy="67425"/>
          </a:xfrm>
        </p:grpSpPr>
        <p:sp>
          <p:nvSpPr>
            <p:cNvPr id="2274" name="Google Shape;2274;p6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65"/>
          <p:cNvSpPr txBox="1"/>
          <p:nvPr>
            <p:ph idx="4294967295" type="title"/>
          </p:nvPr>
        </p:nvSpPr>
        <p:spPr>
          <a:xfrm>
            <a:off x="5861100" y="1941175"/>
            <a:ext cx="3015900" cy="4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Technological Advancements</a:t>
            </a:r>
            <a:endParaRPr sz="1600"/>
          </a:p>
        </p:txBody>
      </p:sp>
      <p:sp>
        <p:nvSpPr>
          <p:cNvPr id="2281" name="Google Shape;2281;p65"/>
          <p:cNvSpPr txBox="1"/>
          <p:nvPr>
            <p:ph idx="4294967295" type="subTitle"/>
          </p:nvPr>
        </p:nvSpPr>
        <p:spPr>
          <a:xfrm>
            <a:off x="245975" y="1139100"/>
            <a:ext cx="4047300" cy="561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chemeClr val="accent6"/>
                </a:solidFill>
              </a:rPr>
              <a:t>Could substantially reduce emissions in California's building sector but will increase electricity consumption</a:t>
            </a:r>
            <a:endParaRPr b="1">
              <a:solidFill>
                <a:schemeClr val="accent6"/>
              </a:solidFill>
            </a:endParaRPr>
          </a:p>
        </p:txBody>
      </p:sp>
      <p:sp>
        <p:nvSpPr>
          <p:cNvPr id="2282" name="Google Shape;2282;p65"/>
          <p:cNvSpPr txBox="1"/>
          <p:nvPr>
            <p:ph idx="4294967295" type="title"/>
          </p:nvPr>
        </p:nvSpPr>
        <p:spPr>
          <a:xfrm>
            <a:off x="310675" y="827775"/>
            <a:ext cx="30903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Natural Gas to Electric Heating</a:t>
            </a:r>
            <a:endParaRPr sz="1600"/>
          </a:p>
        </p:txBody>
      </p:sp>
      <p:sp>
        <p:nvSpPr>
          <p:cNvPr id="2283" name="Google Shape;2283;p65"/>
          <p:cNvSpPr txBox="1"/>
          <p:nvPr>
            <p:ph idx="4294967295" type="title"/>
          </p:nvPr>
        </p:nvSpPr>
        <p:spPr>
          <a:xfrm>
            <a:off x="561575" y="789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Decarbonization Challenges &amp; Opportunities</a:t>
            </a:r>
            <a:endParaRPr sz="2400"/>
          </a:p>
        </p:txBody>
      </p:sp>
      <p:sp>
        <p:nvSpPr>
          <p:cNvPr id="2284" name="Google Shape;2284;p65"/>
          <p:cNvSpPr txBox="1"/>
          <p:nvPr>
            <p:ph idx="4294967295" type="subTitle"/>
          </p:nvPr>
        </p:nvSpPr>
        <p:spPr>
          <a:xfrm>
            <a:off x="4829700" y="2268450"/>
            <a:ext cx="4047300" cy="606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en" sz="1100">
                <a:solidFill>
                  <a:schemeClr val="accent6"/>
                </a:solidFill>
              </a:rPr>
              <a:t>Energy-efficient structural design and power stability for critical facilities are emerging trends in California.</a:t>
            </a:r>
            <a:endParaRPr b="1" sz="1100">
              <a:solidFill>
                <a:schemeClr val="accent6"/>
              </a:solidFill>
            </a:endParaRPr>
          </a:p>
        </p:txBody>
      </p:sp>
      <p:sp>
        <p:nvSpPr>
          <p:cNvPr id="2285" name="Google Shape;2285;p65"/>
          <p:cNvSpPr txBox="1"/>
          <p:nvPr>
            <p:ph idx="4294967295" type="title"/>
          </p:nvPr>
        </p:nvSpPr>
        <p:spPr>
          <a:xfrm>
            <a:off x="310675" y="3125625"/>
            <a:ext cx="16776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Water Heating</a:t>
            </a:r>
            <a:endParaRPr sz="1600"/>
          </a:p>
        </p:txBody>
      </p:sp>
      <p:sp>
        <p:nvSpPr>
          <p:cNvPr id="2286" name="Google Shape;2286;p65"/>
          <p:cNvSpPr txBox="1"/>
          <p:nvPr>
            <p:ph idx="4294967295" type="subTitle"/>
          </p:nvPr>
        </p:nvSpPr>
        <p:spPr>
          <a:xfrm>
            <a:off x="211125" y="3506625"/>
            <a:ext cx="6131100" cy="647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chemeClr val="accent6"/>
                </a:solidFill>
              </a:rPr>
              <a:t>Energy-intensive element, comprising fully </a:t>
            </a:r>
            <a:r>
              <a:rPr b="1" lang="en" sz="1100" u="sng">
                <a:solidFill>
                  <a:schemeClr val="accent6"/>
                </a:solidFill>
              </a:rPr>
              <a:t>1/4</a:t>
            </a:r>
            <a:r>
              <a:rPr b="1" lang="en" sz="1100" u="sng">
                <a:solidFill>
                  <a:schemeClr val="accent6"/>
                </a:solidFill>
                <a:hlinkClick r:id="rId3">
                  <a:extLst>
                    <a:ext uri="{A12FA001-AC4F-418D-AE19-62706E023703}">
                      <ahyp:hlinkClr val="tx"/>
                    </a:ext>
                  </a:extLst>
                </a:hlinkClick>
              </a:rPr>
              <a:t> of total residential energy use</a:t>
            </a:r>
            <a:r>
              <a:rPr b="1" lang="en" sz="1100">
                <a:solidFill>
                  <a:schemeClr val="accent6"/>
                </a:solidFill>
              </a:rPr>
              <a:t>, improving water-heating efficiency could significantly decrease California’s overall energy usage</a:t>
            </a:r>
            <a:endParaRPr b="1" sz="1100">
              <a:solidFill>
                <a:schemeClr val="accent6"/>
              </a:solidFill>
            </a:endParaRPr>
          </a:p>
        </p:txBody>
      </p:sp>
      <p:grpSp>
        <p:nvGrpSpPr>
          <p:cNvPr id="2287" name="Google Shape;2287;p65"/>
          <p:cNvGrpSpPr/>
          <p:nvPr/>
        </p:nvGrpSpPr>
        <p:grpSpPr>
          <a:xfrm>
            <a:off x="2225772" y="2154283"/>
            <a:ext cx="805689" cy="647270"/>
            <a:chOff x="1190625" y="238125"/>
            <a:chExt cx="5228350" cy="5228350"/>
          </a:xfrm>
        </p:grpSpPr>
        <p:sp>
          <p:nvSpPr>
            <p:cNvPr id="2288" name="Google Shape;2288;p65"/>
            <p:cNvSpPr/>
            <p:nvPr/>
          </p:nvSpPr>
          <p:spPr>
            <a:xfrm>
              <a:off x="1190625" y="238125"/>
              <a:ext cx="5228350" cy="5228350"/>
            </a:xfrm>
            <a:custGeom>
              <a:rect b="b" l="l" r="r" t="t"/>
              <a:pathLst>
                <a:path extrusionOk="0" h="209134" w="209134">
                  <a:moveTo>
                    <a:pt x="0" y="0"/>
                  </a:moveTo>
                  <a:lnTo>
                    <a:pt x="0" y="159724"/>
                  </a:lnTo>
                  <a:lnTo>
                    <a:pt x="7598" y="165851"/>
                  </a:lnTo>
                  <a:lnTo>
                    <a:pt x="0" y="171978"/>
                  </a:lnTo>
                  <a:lnTo>
                    <a:pt x="0" y="209133"/>
                  </a:lnTo>
                  <a:lnTo>
                    <a:pt x="98452" y="209133"/>
                  </a:lnTo>
                  <a:lnTo>
                    <a:pt x="104579" y="199575"/>
                  </a:lnTo>
                  <a:lnTo>
                    <a:pt x="110706" y="209133"/>
                  </a:lnTo>
                  <a:lnTo>
                    <a:pt x="122961" y="209133"/>
                  </a:lnTo>
                  <a:lnTo>
                    <a:pt x="129088" y="199575"/>
                  </a:lnTo>
                  <a:lnTo>
                    <a:pt x="135215" y="209133"/>
                  </a:lnTo>
                  <a:lnTo>
                    <a:pt x="147469" y="209133"/>
                  </a:lnTo>
                  <a:cubicBezTo>
                    <a:pt x="147102" y="207173"/>
                    <a:pt x="153596" y="200678"/>
                    <a:pt x="153596" y="200678"/>
                  </a:cubicBezTo>
                  <a:lnTo>
                    <a:pt x="159724" y="209133"/>
                  </a:lnTo>
                  <a:lnTo>
                    <a:pt x="171978" y="209133"/>
                  </a:lnTo>
                  <a:lnTo>
                    <a:pt x="178105" y="200678"/>
                  </a:lnTo>
                  <a:lnTo>
                    <a:pt x="184232" y="209133"/>
                  </a:lnTo>
                  <a:lnTo>
                    <a:pt x="209133" y="209133"/>
                  </a:lnTo>
                  <a:lnTo>
                    <a:pt x="209133" y="147469"/>
                  </a:lnTo>
                  <a:lnTo>
                    <a:pt x="203374" y="141342"/>
                  </a:lnTo>
                  <a:lnTo>
                    <a:pt x="209133" y="135215"/>
                  </a:lnTo>
                  <a:lnTo>
                    <a:pt x="209133" y="61689"/>
                  </a:lnTo>
                  <a:lnTo>
                    <a:pt x="201903" y="55561"/>
                  </a:lnTo>
                  <a:lnTo>
                    <a:pt x="209133" y="49434"/>
                  </a:lnTo>
                  <a:lnTo>
                    <a:pt x="209133" y="37180"/>
                  </a:lnTo>
                  <a:lnTo>
                    <a:pt x="201903" y="31053"/>
                  </a:lnTo>
                  <a:lnTo>
                    <a:pt x="209133" y="24925"/>
                  </a:lnTo>
                  <a:lnTo>
                    <a:pt x="209133" y="0"/>
                  </a:lnTo>
                  <a:lnTo>
                    <a:pt x="86197" y="0"/>
                  </a:lnTo>
                  <a:lnTo>
                    <a:pt x="79703" y="6127"/>
                  </a:lnTo>
                  <a:lnTo>
                    <a:pt x="73943" y="0"/>
                  </a:lnTo>
                  <a:lnTo>
                    <a:pt x="49434" y="0"/>
                  </a:lnTo>
                  <a:lnTo>
                    <a:pt x="43307" y="6127"/>
                  </a:lnTo>
                  <a:lnTo>
                    <a:pt x="3718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5"/>
            <p:cNvSpPr/>
            <p:nvPr/>
          </p:nvSpPr>
          <p:spPr>
            <a:xfrm>
              <a:off x="3805075" y="238125"/>
              <a:ext cx="2613900" cy="5228350"/>
            </a:xfrm>
            <a:custGeom>
              <a:rect b="b" l="l" r="r" t="t"/>
              <a:pathLst>
                <a:path extrusionOk="0" h="209134" w="104556">
                  <a:moveTo>
                    <a:pt x="1" y="0"/>
                  </a:moveTo>
                  <a:lnTo>
                    <a:pt x="1" y="199575"/>
                  </a:lnTo>
                  <a:lnTo>
                    <a:pt x="6128" y="209133"/>
                  </a:lnTo>
                  <a:lnTo>
                    <a:pt x="18383" y="209133"/>
                  </a:lnTo>
                  <a:lnTo>
                    <a:pt x="24510" y="199575"/>
                  </a:lnTo>
                  <a:lnTo>
                    <a:pt x="30637" y="209133"/>
                  </a:lnTo>
                  <a:lnTo>
                    <a:pt x="42891" y="209133"/>
                  </a:lnTo>
                  <a:cubicBezTo>
                    <a:pt x="42524" y="207173"/>
                    <a:pt x="49018" y="200678"/>
                    <a:pt x="49018" y="200678"/>
                  </a:cubicBezTo>
                  <a:lnTo>
                    <a:pt x="55146" y="209133"/>
                  </a:lnTo>
                  <a:lnTo>
                    <a:pt x="67400" y="209133"/>
                  </a:lnTo>
                  <a:lnTo>
                    <a:pt x="73527" y="200678"/>
                  </a:lnTo>
                  <a:lnTo>
                    <a:pt x="79654" y="209133"/>
                  </a:lnTo>
                  <a:lnTo>
                    <a:pt x="104555" y="209133"/>
                  </a:lnTo>
                  <a:lnTo>
                    <a:pt x="104555" y="147469"/>
                  </a:lnTo>
                  <a:lnTo>
                    <a:pt x="98796" y="141342"/>
                  </a:lnTo>
                  <a:lnTo>
                    <a:pt x="104555" y="135215"/>
                  </a:lnTo>
                  <a:lnTo>
                    <a:pt x="104555" y="61689"/>
                  </a:lnTo>
                  <a:lnTo>
                    <a:pt x="97325" y="55561"/>
                  </a:lnTo>
                  <a:lnTo>
                    <a:pt x="104555" y="49434"/>
                  </a:lnTo>
                  <a:lnTo>
                    <a:pt x="104555" y="37180"/>
                  </a:lnTo>
                  <a:lnTo>
                    <a:pt x="97325" y="31053"/>
                  </a:lnTo>
                  <a:lnTo>
                    <a:pt x="104555" y="24925"/>
                  </a:lnTo>
                  <a:lnTo>
                    <a:pt x="10455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5"/>
            <p:cNvSpPr/>
            <p:nvPr/>
          </p:nvSpPr>
          <p:spPr>
            <a:xfrm>
              <a:off x="1190625" y="3924850"/>
              <a:ext cx="2154950" cy="919100"/>
            </a:xfrm>
            <a:custGeom>
              <a:rect b="b" l="l" r="r" t="t"/>
              <a:pathLst>
                <a:path extrusionOk="0" h="36764" w="86198">
                  <a:moveTo>
                    <a:pt x="67816" y="0"/>
                  </a:moveTo>
                  <a:cubicBezTo>
                    <a:pt x="59850" y="0"/>
                    <a:pt x="53111" y="5147"/>
                    <a:pt x="50537" y="12255"/>
                  </a:cubicBezTo>
                  <a:lnTo>
                    <a:pt x="0" y="12255"/>
                  </a:lnTo>
                  <a:lnTo>
                    <a:pt x="0" y="24509"/>
                  </a:lnTo>
                  <a:lnTo>
                    <a:pt x="50537" y="24509"/>
                  </a:lnTo>
                  <a:cubicBezTo>
                    <a:pt x="53111" y="31617"/>
                    <a:pt x="59850" y="36763"/>
                    <a:pt x="67816" y="36763"/>
                  </a:cubicBezTo>
                  <a:cubicBezTo>
                    <a:pt x="77987" y="36763"/>
                    <a:pt x="86197" y="28553"/>
                    <a:pt x="86197" y="18382"/>
                  </a:cubicBezTo>
                  <a:cubicBezTo>
                    <a:pt x="86197" y="8211"/>
                    <a:pt x="77987" y="0"/>
                    <a:pt x="67816" y="0"/>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5"/>
            <p:cNvSpPr/>
            <p:nvPr/>
          </p:nvSpPr>
          <p:spPr>
            <a:xfrm>
              <a:off x="3651900" y="861250"/>
              <a:ext cx="1531825" cy="4605225"/>
            </a:xfrm>
            <a:custGeom>
              <a:rect b="b" l="l" r="r" t="t"/>
              <a:pathLst>
                <a:path extrusionOk="0" h="184209" w="61273">
                  <a:moveTo>
                    <a:pt x="42891" y="0"/>
                  </a:moveTo>
                  <a:cubicBezTo>
                    <a:pt x="32720" y="0"/>
                    <a:pt x="24510" y="8211"/>
                    <a:pt x="24510" y="18382"/>
                  </a:cubicBezTo>
                  <a:cubicBezTo>
                    <a:pt x="24510" y="19975"/>
                    <a:pt x="24755" y="21446"/>
                    <a:pt x="25122" y="22916"/>
                  </a:cubicBezTo>
                  <a:lnTo>
                    <a:pt x="6128" y="35538"/>
                  </a:lnTo>
                  <a:lnTo>
                    <a:pt x="1" y="39582"/>
                  </a:lnTo>
                  <a:lnTo>
                    <a:pt x="1" y="184208"/>
                  </a:lnTo>
                  <a:lnTo>
                    <a:pt x="12255" y="184208"/>
                  </a:lnTo>
                  <a:lnTo>
                    <a:pt x="12255" y="46199"/>
                  </a:lnTo>
                  <a:lnTo>
                    <a:pt x="31985" y="33087"/>
                  </a:lnTo>
                  <a:cubicBezTo>
                    <a:pt x="35048" y="35293"/>
                    <a:pt x="38725" y="36764"/>
                    <a:pt x="42891" y="36764"/>
                  </a:cubicBezTo>
                  <a:cubicBezTo>
                    <a:pt x="53062" y="36764"/>
                    <a:pt x="61273" y="28553"/>
                    <a:pt x="61273" y="18382"/>
                  </a:cubicBezTo>
                  <a:cubicBezTo>
                    <a:pt x="61273" y="8211"/>
                    <a:pt x="53062" y="0"/>
                    <a:pt x="42891" y="0"/>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5"/>
            <p:cNvSpPr/>
            <p:nvPr/>
          </p:nvSpPr>
          <p:spPr>
            <a:xfrm>
              <a:off x="3805075" y="861250"/>
              <a:ext cx="1378650" cy="4605225"/>
            </a:xfrm>
            <a:custGeom>
              <a:rect b="b" l="l" r="r" t="t"/>
              <a:pathLst>
                <a:path extrusionOk="0" h="184209" w="55146">
                  <a:moveTo>
                    <a:pt x="36764" y="0"/>
                  </a:moveTo>
                  <a:cubicBezTo>
                    <a:pt x="26593" y="0"/>
                    <a:pt x="18383" y="8211"/>
                    <a:pt x="18383" y="18382"/>
                  </a:cubicBezTo>
                  <a:cubicBezTo>
                    <a:pt x="18383" y="19975"/>
                    <a:pt x="18628" y="21446"/>
                    <a:pt x="18995" y="22916"/>
                  </a:cubicBezTo>
                  <a:lnTo>
                    <a:pt x="1" y="35538"/>
                  </a:lnTo>
                  <a:lnTo>
                    <a:pt x="1" y="184208"/>
                  </a:lnTo>
                  <a:lnTo>
                    <a:pt x="6128" y="184208"/>
                  </a:lnTo>
                  <a:lnTo>
                    <a:pt x="6128" y="46199"/>
                  </a:lnTo>
                  <a:lnTo>
                    <a:pt x="25858" y="33087"/>
                  </a:lnTo>
                  <a:cubicBezTo>
                    <a:pt x="28921" y="35293"/>
                    <a:pt x="32598" y="36764"/>
                    <a:pt x="36764" y="36764"/>
                  </a:cubicBezTo>
                  <a:cubicBezTo>
                    <a:pt x="46935" y="36764"/>
                    <a:pt x="55146" y="28553"/>
                    <a:pt x="55146" y="18382"/>
                  </a:cubicBezTo>
                  <a:cubicBezTo>
                    <a:pt x="55146" y="8211"/>
                    <a:pt x="46935" y="0"/>
                    <a:pt x="36764" y="0"/>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5"/>
            <p:cNvSpPr/>
            <p:nvPr/>
          </p:nvSpPr>
          <p:spPr>
            <a:xfrm>
              <a:off x="4264625" y="2086675"/>
              <a:ext cx="1531825" cy="3379800"/>
            </a:xfrm>
            <a:custGeom>
              <a:rect b="b" l="l" r="r" t="t"/>
              <a:pathLst>
                <a:path extrusionOk="0" h="135192" w="61273">
                  <a:moveTo>
                    <a:pt x="42891" y="1"/>
                  </a:moveTo>
                  <a:cubicBezTo>
                    <a:pt x="32720" y="1"/>
                    <a:pt x="24509" y="8211"/>
                    <a:pt x="24509" y="18383"/>
                  </a:cubicBezTo>
                  <a:cubicBezTo>
                    <a:pt x="24509" y="19976"/>
                    <a:pt x="24754" y="21446"/>
                    <a:pt x="25122" y="22917"/>
                  </a:cubicBezTo>
                  <a:lnTo>
                    <a:pt x="1" y="39583"/>
                  </a:lnTo>
                  <a:lnTo>
                    <a:pt x="1" y="135191"/>
                  </a:lnTo>
                  <a:lnTo>
                    <a:pt x="12255" y="135191"/>
                  </a:lnTo>
                  <a:lnTo>
                    <a:pt x="12255" y="46200"/>
                  </a:lnTo>
                  <a:lnTo>
                    <a:pt x="31984" y="33088"/>
                  </a:lnTo>
                  <a:cubicBezTo>
                    <a:pt x="35048" y="35294"/>
                    <a:pt x="38724" y="36764"/>
                    <a:pt x="42891" y="36764"/>
                  </a:cubicBezTo>
                  <a:cubicBezTo>
                    <a:pt x="53062" y="36764"/>
                    <a:pt x="61272" y="28554"/>
                    <a:pt x="61272" y="18383"/>
                  </a:cubicBezTo>
                  <a:cubicBezTo>
                    <a:pt x="61272" y="8211"/>
                    <a:pt x="53062" y="1"/>
                    <a:pt x="42891" y="1"/>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5"/>
            <p:cNvSpPr/>
            <p:nvPr/>
          </p:nvSpPr>
          <p:spPr>
            <a:xfrm>
              <a:off x="1813750" y="238125"/>
              <a:ext cx="919100" cy="2154950"/>
            </a:xfrm>
            <a:custGeom>
              <a:rect b="b" l="l" r="r" t="t"/>
              <a:pathLst>
                <a:path extrusionOk="0" h="86198" w="36764">
                  <a:moveTo>
                    <a:pt x="12255" y="0"/>
                  </a:moveTo>
                  <a:lnTo>
                    <a:pt x="12255" y="50537"/>
                  </a:lnTo>
                  <a:cubicBezTo>
                    <a:pt x="5147" y="53111"/>
                    <a:pt x="0" y="59850"/>
                    <a:pt x="0" y="67816"/>
                  </a:cubicBezTo>
                  <a:cubicBezTo>
                    <a:pt x="0" y="77987"/>
                    <a:pt x="8211" y="86197"/>
                    <a:pt x="18382" y="86197"/>
                  </a:cubicBezTo>
                  <a:cubicBezTo>
                    <a:pt x="28553" y="86197"/>
                    <a:pt x="36764" y="77987"/>
                    <a:pt x="36764" y="67816"/>
                  </a:cubicBezTo>
                  <a:cubicBezTo>
                    <a:pt x="36764" y="59850"/>
                    <a:pt x="31617" y="53111"/>
                    <a:pt x="24509" y="50537"/>
                  </a:cubicBezTo>
                  <a:lnTo>
                    <a:pt x="24509"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5"/>
            <p:cNvSpPr/>
            <p:nvPr/>
          </p:nvSpPr>
          <p:spPr>
            <a:xfrm>
              <a:off x="5490075" y="4537575"/>
              <a:ext cx="306375" cy="928900"/>
            </a:xfrm>
            <a:custGeom>
              <a:rect b="b" l="l" r="r" t="t"/>
              <a:pathLst>
                <a:path extrusionOk="0" h="37156" w="12255">
                  <a:moveTo>
                    <a:pt x="0" y="0"/>
                  </a:moveTo>
                  <a:lnTo>
                    <a:pt x="0" y="37155"/>
                  </a:lnTo>
                  <a:lnTo>
                    <a:pt x="12254" y="37155"/>
                  </a:lnTo>
                  <a:lnTo>
                    <a:pt x="12254"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5"/>
            <p:cNvSpPr/>
            <p:nvPr/>
          </p:nvSpPr>
          <p:spPr>
            <a:xfrm>
              <a:off x="4877350" y="4537575"/>
              <a:ext cx="306375" cy="928900"/>
            </a:xfrm>
            <a:custGeom>
              <a:rect b="b" l="l" r="r" t="t"/>
              <a:pathLst>
                <a:path extrusionOk="0" h="37156" w="12255">
                  <a:moveTo>
                    <a:pt x="0" y="0"/>
                  </a:moveTo>
                  <a:lnTo>
                    <a:pt x="0" y="37155"/>
                  </a:lnTo>
                  <a:lnTo>
                    <a:pt x="12255" y="37155"/>
                  </a:lnTo>
                  <a:lnTo>
                    <a:pt x="12255"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5"/>
            <p:cNvSpPr/>
            <p:nvPr/>
          </p:nvSpPr>
          <p:spPr>
            <a:xfrm>
              <a:off x="4877350" y="3312125"/>
              <a:ext cx="1541625" cy="919100"/>
            </a:xfrm>
            <a:custGeom>
              <a:rect b="b" l="l" r="r" t="t"/>
              <a:pathLst>
                <a:path extrusionOk="0" h="36764" w="61665">
                  <a:moveTo>
                    <a:pt x="18382" y="1"/>
                  </a:moveTo>
                  <a:cubicBezTo>
                    <a:pt x="8211" y="1"/>
                    <a:pt x="0" y="8211"/>
                    <a:pt x="0" y="18382"/>
                  </a:cubicBezTo>
                  <a:cubicBezTo>
                    <a:pt x="0" y="28553"/>
                    <a:pt x="8211" y="36764"/>
                    <a:pt x="18382" y="36764"/>
                  </a:cubicBezTo>
                  <a:cubicBezTo>
                    <a:pt x="26347" y="36764"/>
                    <a:pt x="33087" y="31617"/>
                    <a:pt x="35661" y="24509"/>
                  </a:cubicBezTo>
                  <a:lnTo>
                    <a:pt x="61664" y="24509"/>
                  </a:lnTo>
                  <a:lnTo>
                    <a:pt x="61664" y="12255"/>
                  </a:lnTo>
                  <a:lnTo>
                    <a:pt x="35661" y="12255"/>
                  </a:lnTo>
                  <a:cubicBezTo>
                    <a:pt x="33087" y="5147"/>
                    <a:pt x="26347" y="1"/>
                    <a:pt x="18382" y="1"/>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5"/>
            <p:cNvSpPr/>
            <p:nvPr/>
          </p:nvSpPr>
          <p:spPr>
            <a:xfrm>
              <a:off x="2120100" y="238125"/>
              <a:ext cx="1225475" cy="3380375"/>
            </a:xfrm>
            <a:custGeom>
              <a:rect b="b" l="l" r="r" t="t"/>
              <a:pathLst>
                <a:path extrusionOk="0" h="135215" w="49019">
                  <a:moveTo>
                    <a:pt x="36764" y="0"/>
                  </a:moveTo>
                  <a:lnTo>
                    <a:pt x="36764" y="89751"/>
                  </a:lnTo>
                  <a:lnTo>
                    <a:pt x="26348" y="100290"/>
                  </a:lnTo>
                  <a:cubicBezTo>
                    <a:pt x="23897" y="99187"/>
                    <a:pt x="21323" y="98452"/>
                    <a:pt x="18382" y="98452"/>
                  </a:cubicBezTo>
                  <a:cubicBezTo>
                    <a:pt x="8211" y="98452"/>
                    <a:pt x="1" y="106662"/>
                    <a:pt x="1" y="116833"/>
                  </a:cubicBezTo>
                  <a:cubicBezTo>
                    <a:pt x="1" y="127004"/>
                    <a:pt x="8211" y="135215"/>
                    <a:pt x="18382" y="135215"/>
                  </a:cubicBezTo>
                  <a:cubicBezTo>
                    <a:pt x="28554" y="135215"/>
                    <a:pt x="36764" y="127004"/>
                    <a:pt x="36764" y="116833"/>
                  </a:cubicBezTo>
                  <a:cubicBezTo>
                    <a:pt x="36764" y="113892"/>
                    <a:pt x="36029" y="111319"/>
                    <a:pt x="34926" y="108868"/>
                  </a:cubicBezTo>
                  <a:lnTo>
                    <a:pt x="49018" y="94898"/>
                  </a:lnTo>
                  <a:lnTo>
                    <a:pt x="49018"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5"/>
            <p:cNvSpPr/>
            <p:nvPr/>
          </p:nvSpPr>
          <p:spPr>
            <a:xfrm>
              <a:off x="5490075" y="1473975"/>
              <a:ext cx="928900" cy="306375"/>
            </a:xfrm>
            <a:custGeom>
              <a:rect b="b" l="l" r="r" t="t"/>
              <a:pathLst>
                <a:path extrusionOk="0" h="12255" w="37156">
                  <a:moveTo>
                    <a:pt x="0" y="0"/>
                  </a:moveTo>
                  <a:lnTo>
                    <a:pt x="0" y="12255"/>
                  </a:lnTo>
                  <a:lnTo>
                    <a:pt x="37155" y="12255"/>
                  </a:lnTo>
                  <a:lnTo>
                    <a:pt x="37155"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5"/>
            <p:cNvSpPr/>
            <p:nvPr/>
          </p:nvSpPr>
          <p:spPr>
            <a:xfrm>
              <a:off x="5490075" y="861250"/>
              <a:ext cx="928900" cy="306375"/>
            </a:xfrm>
            <a:custGeom>
              <a:rect b="b" l="l" r="r" t="t"/>
              <a:pathLst>
                <a:path extrusionOk="0" h="12255" w="37156">
                  <a:moveTo>
                    <a:pt x="0" y="0"/>
                  </a:moveTo>
                  <a:lnTo>
                    <a:pt x="0" y="12255"/>
                  </a:lnTo>
                  <a:lnTo>
                    <a:pt x="37155" y="12255"/>
                  </a:lnTo>
                  <a:lnTo>
                    <a:pt x="37155"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65"/>
          <p:cNvGrpSpPr/>
          <p:nvPr/>
        </p:nvGrpSpPr>
        <p:grpSpPr>
          <a:xfrm>
            <a:off x="7060013" y="3480136"/>
            <a:ext cx="836410" cy="700085"/>
            <a:chOff x="7968961" y="2435329"/>
            <a:chExt cx="379548" cy="365331"/>
          </a:xfrm>
        </p:grpSpPr>
        <p:sp>
          <p:nvSpPr>
            <p:cNvPr id="2302" name="Google Shape;2302;p65"/>
            <p:cNvSpPr/>
            <p:nvPr/>
          </p:nvSpPr>
          <p:spPr>
            <a:xfrm>
              <a:off x="8154276" y="2638638"/>
              <a:ext cx="118297" cy="162023"/>
            </a:xfrm>
            <a:custGeom>
              <a:rect b="b" l="l" r="r" t="t"/>
              <a:pathLst>
                <a:path extrusionOk="0" h="6177" w="45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4089" y="5564"/>
                    <a:pt x="4510" y="4425"/>
                    <a:pt x="4076" y="3462"/>
                  </a:cubicBezTo>
                  <a:cubicBezTo>
                    <a:pt x="3459" y="2133"/>
                    <a:pt x="1594" y="1272"/>
                    <a:pt x="529" y="31"/>
                  </a:cubicBezTo>
                  <a:cubicBezTo>
                    <a:pt x="510" y="10"/>
                    <a:pt x="486" y="1"/>
                    <a:pt x="46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5"/>
            <p:cNvSpPr/>
            <p:nvPr/>
          </p:nvSpPr>
          <p:spPr>
            <a:xfrm>
              <a:off x="8154276" y="2638638"/>
              <a:ext cx="107805" cy="162023"/>
            </a:xfrm>
            <a:custGeom>
              <a:rect b="b" l="l" r="r" t="t"/>
              <a:pathLst>
                <a:path extrusionOk="0" h="6177" w="41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3581" y="5802"/>
                    <a:pt x="3933" y="5429"/>
                    <a:pt x="4110" y="4968"/>
                  </a:cubicBezTo>
                  <a:lnTo>
                    <a:pt x="4110" y="4968"/>
                  </a:lnTo>
                  <a:cubicBezTo>
                    <a:pt x="4035" y="5022"/>
                    <a:pt x="3947" y="5069"/>
                    <a:pt x="3865" y="5103"/>
                  </a:cubicBezTo>
                  <a:lnTo>
                    <a:pt x="3852" y="5110"/>
                  </a:lnTo>
                  <a:cubicBezTo>
                    <a:pt x="3601" y="5221"/>
                    <a:pt x="3338" y="5274"/>
                    <a:pt x="3079" y="5274"/>
                  </a:cubicBezTo>
                  <a:cubicBezTo>
                    <a:pt x="2346" y="5274"/>
                    <a:pt x="1643" y="4850"/>
                    <a:pt x="1323" y="4134"/>
                  </a:cubicBezTo>
                  <a:cubicBezTo>
                    <a:pt x="902" y="3171"/>
                    <a:pt x="1079" y="1882"/>
                    <a:pt x="1133" y="635"/>
                  </a:cubicBezTo>
                  <a:cubicBezTo>
                    <a:pt x="923" y="452"/>
                    <a:pt x="719" y="248"/>
                    <a:pt x="529" y="31"/>
                  </a:cubicBezTo>
                  <a:cubicBezTo>
                    <a:pt x="510" y="10"/>
                    <a:pt x="486" y="1"/>
                    <a:pt x="462"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5"/>
            <p:cNvSpPr/>
            <p:nvPr/>
          </p:nvSpPr>
          <p:spPr>
            <a:xfrm>
              <a:off x="8145332" y="2435382"/>
              <a:ext cx="203178" cy="195886"/>
            </a:xfrm>
            <a:custGeom>
              <a:rect b="b" l="l" r="r" t="t"/>
              <a:pathLst>
                <a:path extrusionOk="0" h="7468" w="7746">
                  <a:moveTo>
                    <a:pt x="182" y="1"/>
                  </a:moveTo>
                  <a:cubicBezTo>
                    <a:pt x="83" y="1"/>
                    <a:pt x="1" y="106"/>
                    <a:pt x="57" y="206"/>
                  </a:cubicBezTo>
                  <a:cubicBezTo>
                    <a:pt x="1162" y="2241"/>
                    <a:pt x="1365" y="5163"/>
                    <a:pt x="2823" y="6655"/>
                  </a:cubicBezTo>
                  <a:cubicBezTo>
                    <a:pt x="3358" y="7196"/>
                    <a:pt x="4063" y="7468"/>
                    <a:pt x="4768" y="7468"/>
                  </a:cubicBezTo>
                  <a:cubicBezTo>
                    <a:pt x="5458" y="7468"/>
                    <a:pt x="6148" y="7208"/>
                    <a:pt x="6681" y="6689"/>
                  </a:cubicBezTo>
                  <a:lnTo>
                    <a:pt x="6695" y="6675"/>
                  </a:lnTo>
                  <a:cubicBezTo>
                    <a:pt x="7746" y="5604"/>
                    <a:pt x="7739" y="3881"/>
                    <a:pt x="6681" y="2817"/>
                  </a:cubicBezTo>
                  <a:cubicBezTo>
                    <a:pt x="5196" y="1346"/>
                    <a:pt x="2274" y="1135"/>
                    <a:pt x="247" y="17"/>
                  </a:cubicBezTo>
                  <a:cubicBezTo>
                    <a:pt x="225" y="6"/>
                    <a:pt x="203" y="1"/>
                    <a:pt x="18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5"/>
            <p:cNvSpPr/>
            <p:nvPr/>
          </p:nvSpPr>
          <p:spPr>
            <a:xfrm>
              <a:off x="8145489" y="2435329"/>
              <a:ext cx="196095" cy="195886"/>
            </a:xfrm>
            <a:custGeom>
              <a:rect b="b" l="l" r="r" t="t"/>
              <a:pathLst>
                <a:path extrusionOk="0" h="7468" w="7476">
                  <a:moveTo>
                    <a:pt x="173" y="0"/>
                  </a:moveTo>
                  <a:cubicBezTo>
                    <a:pt x="77" y="0"/>
                    <a:pt x="1" y="109"/>
                    <a:pt x="51" y="208"/>
                  </a:cubicBezTo>
                  <a:cubicBezTo>
                    <a:pt x="1163" y="2243"/>
                    <a:pt x="1359" y="5165"/>
                    <a:pt x="2824" y="6657"/>
                  </a:cubicBezTo>
                  <a:cubicBezTo>
                    <a:pt x="3360" y="7196"/>
                    <a:pt x="4066" y="7467"/>
                    <a:pt x="4772" y="7467"/>
                  </a:cubicBezTo>
                  <a:cubicBezTo>
                    <a:pt x="5461" y="7467"/>
                    <a:pt x="6150" y="7209"/>
                    <a:pt x="6682" y="6691"/>
                  </a:cubicBezTo>
                  <a:lnTo>
                    <a:pt x="6696" y="6677"/>
                  </a:lnTo>
                  <a:cubicBezTo>
                    <a:pt x="7191" y="6182"/>
                    <a:pt x="7469" y="5511"/>
                    <a:pt x="7475" y="4806"/>
                  </a:cubicBezTo>
                  <a:lnTo>
                    <a:pt x="7475" y="4806"/>
                  </a:lnTo>
                  <a:cubicBezTo>
                    <a:pt x="7401" y="4914"/>
                    <a:pt x="7313" y="5016"/>
                    <a:pt x="7218" y="5111"/>
                  </a:cubicBezTo>
                  <a:lnTo>
                    <a:pt x="7204" y="5124"/>
                  </a:lnTo>
                  <a:cubicBezTo>
                    <a:pt x="6671" y="5641"/>
                    <a:pt x="5981" y="5898"/>
                    <a:pt x="5291" y="5898"/>
                  </a:cubicBezTo>
                  <a:cubicBezTo>
                    <a:pt x="4586" y="5898"/>
                    <a:pt x="3881" y="5629"/>
                    <a:pt x="3346" y="5090"/>
                  </a:cubicBezTo>
                  <a:cubicBezTo>
                    <a:pt x="2295" y="4019"/>
                    <a:pt x="1895" y="2209"/>
                    <a:pt x="1346" y="520"/>
                  </a:cubicBezTo>
                  <a:cubicBezTo>
                    <a:pt x="966" y="378"/>
                    <a:pt x="600" y="208"/>
                    <a:pt x="241" y="19"/>
                  </a:cubicBezTo>
                  <a:cubicBezTo>
                    <a:pt x="218" y="6"/>
                    <a:pt x="195" y="0"/>
                    <a:pt x="173" y="0"/>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5"/>
            <p:cNvSpPr/>
            <p:nvPr/>
          </p:nvSpPr>
          <p:spPr>
            <a:xfrm>
              <a:off x="7968961" y="2488183"/>
              <a:ext cx="136606" cy="226968"/>
            </a:xfrm>
            <a:custGeom>
              <a:rect b="b" l="l" r="r" t="t"/>
              <a:pathLst>
                <a:path extrusionOk="0" h="8653" w="5208">
                  <a:moveTo>
                    <a:pt x="2251" y="1"/>
                  </a:moveTo>
                  <a:cubicBezTo>
                    <a:pt x="2194" y="1"/>
                    <a:pt x="2137" y="37"/>
                    <a:pt x="2122" y="106"/>
                  </a:cubicBezTo>
                  <a:cubicBezTo>
                    <a:pt x="1648" y="2187"/>
                    <a:pt x="0" y="4343"/>
                    <a:pt x="102" y="6262"/>
                  </a:cubicBezTo>
                  <a:cubicBezTo>
                    <a:pt x="181" y="7610"/>
                    <a:pt x="1299" y="8652"/>
                    <a:pt x="2634" y="8652"/>
                  </a:cubicBezTo>
                  <a:cubicBezTo>
                    <a:pt x="2676" y="8652"/>
                    <a:pt x="2718" y="8651"/>
                    <a:pt x="2760" y="8649"/>
                  </a:cubicBezTo>
                  <a:lnTo>
                    <a:pt x="2773" y="8649"/>
                  </a:lnTo>
                  <a:cubicBezTo>
                    <a:pt x="4157" y="8547"/>
                    <a:pt x="5208" y="7347"/>
                    <a:pt x="5119" y="5964"/>
                  </a:cubicBezTo>
                  <a:cubicBezTo>
                    <a:pt x="4991" y="4038"/>
                    <a:pt x="3092" y="2099"/>
                    <a:pt x="2373" y="85"/>
                  </a:cubicBezTo>
                  <a:cubicBezTo>
                    <a:pt x="2351" y="28"/>
                    <a:pt x="2301" y="1"/>
                    <a:pt x="2251"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5"/>
            <p:cNvSpPr/>
            <p:nvPr/>
          </p:nvSpPr>
          <p:spPr>
            <a:xfrm>
              <a:off x="7968961" y="2488104"/>
              <a:ext cx="117038" cy="227047"/>
            </a:xfrm>
            <a:custGeom>
              <a:rect b="b" l="l" r="r" t="t"/>
              <a:pathLst>
                <a:path extrusionOk="0" h="8656" w="4462">
                  <a:moveTo>
                    <a:pt x="2247" y="1"/>
                  </a:moveTo>
                  <a:cubicBezTo>
                    <a:pt x="2191" y="1"/>
                    <a:pt x="2136" y="35"/>
                    <a:pt x="2122" y="102"/>
                  </a:cubicBezTo>
                  <a:cubicBezTo>
                    <a:pt x="1648" y="2190"/>
                    <a:pt x="0" y="4340"/>
                    <a:pt x="102" y="6265"/>
                  </a:cubicBezTo>
                  <a:cubicBezTo>
                    <a:pt x="181" y="7613"/>
                    <a:pt x="1299" y="8655"/>
                    <a:pt x="2634" y="8655"/>
                  </a:cubicBezTo>
                  <a:cubicBezTo>
                    <a:pt x="2676" y="8655"/>
                    <a:pt x="2718" y="8654"/>
                    <a:pt x="2760" y="8652"/>
                  </a:cubicBezTo>
                  <a:lnTo>
                    <a:pt x="2773" y="8652"/>
                  </a:lnTo>
                  <a:cubicBezTo>
                    <a:pt x="3417" y="8605"/>
                    <a:pt x="4028" y="8313"/>
                    <a:pt x="4462" y="7832"/>
                  </a:cubicBezTo>
                  <a:lnTo>
                    <a:pt x="4462" y="7832"/>
                  </a:lnTo>
                  <a:cubicBezTo>
                    <a:pt x="4340" y="7859"/>
                    <a:pt x="4218" y="7872"/>
                    <a:pt x="4096" y="7879"/>
                  </a:cubicBezTo>
                  <a:lnTo>
                    <a:pt x="4082" y="7879"/>
                  </a:lnTo>
                  <a:cubicBezTo>
                    <a:pt x="4040" y="7881"/>
                    <a:pt x="3998" y="7882"/>
                    <a:pt x="3956" y="7882"/>
                  </a:cubicBezTo>
                  <a:cubicBezTo>
                    <a:pt x="2621" y="7882"/>
                    <a:pt x="1503" y="6840"/>
                    <a:pt x="1424" y="5499"/>
                  </a:cubicBezTo>
                  <a:cubicBezTo>
                    <a:pt x="1356" y="4116"/>
                    <a:pt x="2183" y="2617"/>
                    <a:pt x="2828" y="1112"/>
                  </a:cubicBezTo>
                  <a:cubicBezTo>
                    <a:pt x="2651" y="780"/>
                    <a:pt x="2502" y="434"/>
                    <a:pt x="2373" y="88"/>
                  </a:cubicBezTo>
                  <a:cubicBezTo>
                    <a:pt x="2351" y="30"/>
                    <a:pt x="2298" y="1"/>
                    <a:pt x="2247"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65"/>
          <p:cNvGrpSpPr/>
          <p:nvPr/>
        </p:nvGrpSpPr>
        <p:grpSpPr>
          <a:xfrm>
            <a:off x="6080956" y="971387"/>
            <a:ext cx="805689" cy="606673"/>
            <a:chOff x="1190625" y="625975"/>
            <a:chExt cx="5228350" cy="4447750"/>
          </a:xfrm>
        </p:grpSpPr>
        <p:sp>
          <p:nvSpPr>
            <p:cNvPr id="2309" name="Google Shape;2309;p65"/>
            <p:cNvSpPr/>
            <p:nvPr/>
          </p:nvSpPr>
          <p:spPr>
            <a:xfrm>
              <a:off x="4101025" y="625975"/>
              <a:ext cx="919100" cy="3676325"/>
            </a:xfrm>
            <a:custGeom>
              <a:rect b="b" l="l" r="r" t="t"/>
              <a:pathLst>
                <a:path extrusionOk="0" h="147053" w="36764">
                  <a:moveTo>
                    <a:pt x="18382" y="0"/>
                  </a:moveTo>
                  <a:cubicBezTo>
                    <a:pt x="11618" y="0"/>
                    <a:pt x="6128" y="5490"/>
                    <a:pt x="6128" y="12254"/>
                  </a:cubicBezTo>
                  <a:lnTo>
                    <a:pt x="1" y="71247"/>
                  </a:lnTo>
                  <a:lnTo>
                    <a:pt x="6128" y="134798"/>
                  </a:lnTo>
                  <a:cubicBezTo>
                    <a:pt x="6128" y="141587"/>
                    <a:pt x="11618" y="147053"/>
                    <a:pt x="18382" y="147053"/>
                  </a:cubicBezTo>
                  <a:cubicBezTo>
                    <a:pt x="25147" y="147053"/>
                    <a:pt x="30637" y="141587"/>
                    <a:pt x="30637" y="134798"/>
                  </a:cubicBezTo>
                  <a:lnTo>
                    <a:pt x="36764" y="70095"/>
                  </a:lnTo>
                  <a:lnTo>
                    <a:pt x="30637" y="12254"/>
                  </a:lnTo>
                  <a:cubicBezTo>
                    <a:pt x="30637" y="5490"/>
                    <a:pt x="25147" y="0"/>
                    <a:pt x="18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5"/>
            <p:cNvSpPr/>
            <p:nvPr/>
          </p:nvSpPr>
          <p:spPr>
            <a:xfrm>
              <a:off x="2863325" y="625975"/>
              <a:ext cx="931375" cy="3676325"/>
            </a:xfrm>
            <a:custGeom>
              <a:rect b="b" l="l" r="r" t="t"/>
              <a:pathLst>
                <a:path extrusionOk="0" h="147053" w="37255">
                  <a:moveTo>
                    <a:pt x="18873" y="0"/>
                  </a:moveTo>
                  <a:cubicBezTo>
                    <a:pt x="12133" y="0"/>
                    <a:pt x="6618" y="5515"/>
                    <a:pt x="6618" y="12254"/>
                  </a:cubicBezTo>
                  <a:lnTo>
                    <a:pt x="1" y="71198"/>
                  </a:lnTo>
                  <a:lnTo>
                    <a:pt x="6618" y="134798"/>
                  </a:lnTo>
                  <a:cubicBezTo>
                    <a:pt x="6618" y="141538"/>
                    <a:pt x="12133" y="147053"/>
                    <a:pt x="18873" y="147053"/>
                  </a:cubicBezTo>
                  <a:cubicBezTo>
                    <a:pt x="25613" y="147053"/>
                    <a:pt x="31127" y="141538"/>
                    <a:pt x="31127" y="134798"/>
                  </a:cubicBezTo>
                  <a:lnTo>
                    <a:pt x="37254" y="70830"/>
                  </a:lnTo>
                  <a:lnTo>
                    <a:pt x="31127" y="12254"/>
                  </a:lnTo>
                  <a:cubicBezTo>
                    <a:pt x="31127" y="5515"/>
                    <a:pt x="25613" y="0"/>
                    <a:pt x="18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5"/>
            <p:cNvSpPr/>
            <p:nvPr/>
          </p:nvSpPr>
          <p:spPr>
            <a:xfrm>
              <a:off x="3335125" y="625975"/>
              <a:ext cx="459575" cy="3676325"/>
            </a:xfrm>
            <a:custGeom>
              <a:rect b="b" l="l" r="r" t="t"/>
              <a:pathLst>
                <a:path extrusionOk="0" h="147053" w="18383">
                  <a:moveTo>
                    <a:pt x="1" y="0"/>
                  </a:moveTo>
                  <a:lnTo>
                    <a:pt x="1" y="147053"/>
                  </a:lnTo>
                  <a:cubicBezTo>
                    <a:pt x="6741" y="147053"/>
                    <a:pt x="12255" y="141538"/>
                    <a:pt x="12255" y="134798"/>
                  </a:cubicBezTo>
                  <a:lnTo>
                    <a:pt x="18382" y="70830"/>
                  </a:lnTo>
                  <a:lnTo>
                    <a:pt x="12255" y="12254"/>
                  </a:lnTo>
                  <a:cubicBezTo>
                    <a:pt x="12255" y="5515"/>
                    <a:pt x="674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5"/>
            <p:cNvSpPr/>
            <p:nvPr/>
          </p:nvSpPr>
          <p:spPr>
            <a:xfrm>
              <a:off x="1650150" y="625975"/>
              <a:ext cx="919100" cy="3676325"/>
            </a:xfrm>
            <a:custGeom>
              <a:rect b="b" l="l" r="r" t="t"/>
              <a:pathLst>
                <a:path extrusionOk="0" h="147053" w="36764">
                  <a:moveTo>
                    <a:pt x="18382" y="0"/>
                  </a:moveTo>
                  <a:cubicBezTo>
                    <a:pt x="11618" y="0"/>
                    <a:pt x="6128" y="5490"/>
                    <a:pt x="6128" y="12254"/>
                  </a:cubicBezTo>
                  <a:lnTo>
                    <a:pt x="1" y="73526"/>
                  </a:lnTo>
                  <a:lnTo>
                    <a:pt x="6128" y="134798"/>
                  </a:lnTo>
                  <a:cubicBezTo>
                    <a:pt x="6128" y="141587"/>
                    <a:pt x="11618" y="147053"/>
                    <a:pt x="18382" y="147053"/>
                  </a:cubicBezTo>
                  <a:cubicBezTo>
                    <a:pt x="25147" y="147053"/>
                    <a:pt x="30637" y="141587"/>
                    <a:pt x="30637" y="134798"/>
                  </a:cubicBezTo>
                  <a:lnTo>
                    <a:pt x="36764" y="73526"/>
                  </a:lnTo>
                  <a:lnTo>
                    <a:pt x="30637" y="12254"/>
                  </a:lnTo>
                  <a:cubicBezTo>
                    <a:pt x="30637" y="5490"/>
                    <a:pt x="25147" y="0"/>
                    <a:pt x="18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5"/>
            <p:cNvSpPr/>
            <p:nvPr/>
          </p:nvSpPr>
          <p:spPr>
            <a:xfrm>
              <a:off x="5326475" y="1091025"/>
              <a:ext cx="939325" cy="919100"/>
            </a:xfrm>
            <a:custGeom>
              <a:rect b="b" l="l" r="r" t="t"/>
              <a:pathLst>
                <a:path extrusionOk="0" h="36764" w="37573">
                  <a:moveTo>
                    <a:pt x="0" y="0"/>
                  </a:moveTo>
                  <a:lnTo>
                    <a:pt x="0" y="36763"/>
                  </a:lnTo>
                  <a:lnTo>
                    <a:pt x="37572" y="36763"/>
                  </a:lnTo>
                  <a:lnTo>
                    <a:pt x="375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5"/>
            <p:cNvSpPr/>
            <p:nvPr/>
          </p:nvSpPr>
          <p:spPr>
            <a:xfrm>
              <a:off x="5326475" y="2929175"/>
              <a:ext cx="939325" cy="919100"/>
            </a:xfrm>
            <a:custGeom>
              <a:rect b="b" l="l" r="r" t="t"/>
              <a:pathLst>
                <a:path extrusionOk="0" h="36764" w="37573">
                  <a:moveTo>
                    <a:pt x="0" y="1"/>
                  </a:moveTo>
                  <a:lnTo>
                    <a:pt x="0" y="36764"/>
                  </a:lnTo>
                  <a:lnTo>
                    <a:pt x="37572" y="36764"/>
                  </a:lnTo>
                  <a:lnTo>
                    <a:pt x="375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5"/>
            <p:cNvSpPr/>
            <p:nvPr/>
          </p:nvSpPr>
          <p:spPr>
            <a:xfrm>
              <a:off x="6112575" y="784650"/>
              <a:ext cx="306400" cy="1531825"/>
            </a:xfrm>
            <a:custGeom>
              <a:rect b="b" l="l" r="r" t="t"/>
              <a:pathLst>
                <a:path extrusionOk="0" h="61273" w="12256">
                  <a:moveTo>
                    <a:pt x="1" y="1"/>
                  </a:moveTo>
                  <a:lnTo>
                    <a:pt x="1" y="61273"/>
                  </a:lnTo>
                  <a:lnTo>
                    <a:pt x="12255" y="61273"/>
                  </a:lnTo>
                  <a:lnTo>
                    <a:pt x="122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5"/>
            <p:cNvSpPr/>
            <p:nvPr/>
          </p:nvSpPr>
          <p:spPr>
            <a:xfrm>
              <a:off x="6112575" y="2622825"/>
              <a:ext cx="306400" cy="1531825"/>
            </a:xfrm>
            <a:custGeom>
              <a:rect b="b" l="l" r="r" t="t"/>
              <a:pathLst>
                <a:path extrusionOk="0" h="61273" w="12256">
                  <a:moveTo>
                    <a:pt x="1" y="0"/>
                  </a:moveTo>
                  <a:lnTo>
                    <a:pt x="1" y="61272"/>
                  </a:lnTo>
                  <a:lnTo>
                    <a:pt x="12255" y="61272"/>
                  </a:lnTo>
                  <a:lnTo>
                    <a:pt x="122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5"/>
            <p:cNvSpPr/>
            <p:nvPr/>
          </p:nvSpPr>
          <p:spPr>
            <a:xfrm>
              <a:off x="1343800" y="3995925"/>
              <a:ext cx="306375" cy="919100"/>
            </a:xfrm>
            <a:custGeom>
              <a:rect b="b" l="l" r="r" t="t"/>
              <a:pathLst>
                <a:path extrusionOk="0" h="36764" w="12255">
                  <a:moveTo>
                    <a:pt x="0" y="0"/>
                  </a:moveTo>
                  <a:lnTo>
                    <a:pt x="0" y="36763"/>
                  </a:lnTo>
                  <a:lnTo>
                    <a:pt x="12255" y="36763"/>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5"/>
            <p:cNvSpPr/>
            <p:nvPr/>
          </p:nvSpPr>
          <p:spPr>
            <a:xfrm>
              <a:off x="5020100" y="3995925"/>
              <a:ext cx="306400" cy="919100"/>
            </a:xfrm>
            <a:custGeom>
              <a:rect b="b" l="l" r="r" t="t"/>
              <a:pathLst>
                <a:path extrusionOk="0" h="36764" w="12256">
                  <a:moveTo>
                    <a:pt x="1" y="0"/>
                  </a:moveTo>
                  <a:lnTo>
                    <a:pt x="1" y="36763"/>
                  </a:lnTo>
                  <a:lnTo>
                    <a:pt x="12255" y="36763"/>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5"/>
            <p:cNvSpPr/>
            <p:nvPr/>
          </p:nvSpPr>
          <p:spPr>
            <a:xfrm>
              <a:off x="1190625" y="4767325"/>
              <a:ext cx="4595400" cy="306400"/>
            </a:xfrm>
            <a:custGeom>
              <a:rect b="b" l="l" r="r" t="t"/>
              <a:pathLst>
                <a:path extrusionOk="0" h="12256" w="183816">
                  <a:moveTo>
                    <a:pt x="0" y="1"/>
                  </a:moveTo>
                  <a:lnTo>
                    <a:pt x="0" y="12255"/>
                  </a:lnTo>
                  <a:lnTo>
                    <a:pt x="183816" y="12255"/>
                  </a:lnTo>
                  <a:lnTo>
                    <a:pt x="1838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5"/>
            <p:cNvSpPr/>
            <p:nvPr/>
          </p:nvSpPr>
          <p:spPr>
            <a:xfrm>
              <a:off x="3335125" y="4767325"/>
              <a:ext cx="2450900" cy="306400"/>
            </a:xfrm>
            <a:custGeom>
              <a:rect b="b" l="l" r="r" t="t"/>
              <a:pathLst>
                <a:path extrusionOk="0" h="12256" w="98036">
                  <a:moveTo>
                    <a:pt x="1" y="1"/>
                  </a:moveTo>
                  <a:lnTo>
                    <a:pt x="1" y="12255"/>
                  </a:lnTo>
                  <a:lnTo>
                    <a:pt x="98036" y="12255"/>
                  </a:lnTo>
                  <a:lnTo>
                    <a:pt x="980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5"/>
            <p:cNvSpPr/>
            <p:nvPr/>
          </p:nvSpPr>
          <p:spPr>
            <a:xfrm>
              <a:off x="1190625" y="625975"/>
              <a:ext cx="612725" cy="3676325"/>
            </a:xfrm>
            <a:custGeom>
              <a:rect b="b" l="l" r="r" t="t"/>
              <a:pathLst>
                <a:path extrusionOk="0" h="147053" w="24509">
                  <a:moveTo>
                    <a:pt x="12254" y="0"/>
                  </a:moveTo>
                  <a:cubicBezTo>
                    <a:pt x="5490" y="0"/>
                    <a:pt x="0" y="5490"/>
                    <a:pt x="0" y="12254"/>
                  </a:cubicBezTo>
                  <a:lnTo>
                    <a:pt x="0" y="134798"/>
                  </a:lnTo>
                  <a:cubicBezTo>
                    <a:pt x="0" y="141587"/>
                    <a:pt x="5490" y="147053"/>
                    <a:pt x="12254" y="147053"/>
                  </a:cubicBezTo>
                  <a:cubicBezTo>
                    <a:pt x="19019" y="147053"/>
                    <a:pt x="24509" y="141587"/>
                    <a:pt x="24509" y="134798"/>
                  </a:cubicBezTo>
                  <a:lnTo>
                    <a:pt x="24509" y="12254"/>
                  </a:lnTo>
                  <a:cubicBezTo>
                    <a:pt x="24509" y="5490"/>
                    <a:pt x="19019" y="0"/>
                    <a:pt x="12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5"/>
            <p:cNvSpPr/>
            <p:nvPr/>
          </p:nvSpPr>
          <p:spPr>
            <a:xfrm>
              <a:off x="2416050" y="625975"/>
              <a:ext cx="612750" cy="3676325"/>
            </a:xfrm>
            <a:custGeom>
              <a:rect b="b" l="l" r="r" t="t"/>
              <a:pathLst>
                <a:path extrusionOk="0" h="147053" w="24510">
                  <a:moveTo>
                    <a:pt x="12255" y="0"/>
                  </a:moveTo>
                  <a:cubicBezTo>
                    <a:pt x="5491" y="0"/>
                    <a:pt x="1" y="5490"/>
                    <a:pt x="1" y="12254"/>
                  </a:cubicBezTo>
                  <a:lnTo>
                    <a:pt x="1" y="134798"/>
                  </a:lnTo>
                  <a:cubicBezTo>
                    <a:pt x="1" y="141587"/>
                    <a:pt x="5491" y="147053"/>
                    <a:pt x="12255" y="147053"/>
                  </a:cubicBezTo>
                  <a:cubicBezTo>
                    <a:pt x="19019" y="147053"/>
                    <a:pt x="24509" y="141587"/>
                    <a:pt x="24509" y="134798"/>
                  </a:cubicBezTo>
                  <a:lnTo>
                    <a:pt x="24509" y="12254"/>
                  </a:lnTo>
                  <a:cubicBezTo>
                    <a:pt x="24509" y="5490"/>
                    <a:pt x="19019" y="0"/>
                    <a:pt x="12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5"/>
            <p:cNvSpPr/>
            <p:nvPr/>
          </p:nvSpPr>
          <p:spPr>
            <a:xfrm>
              <a:off x="3641500" y="625975"/>
              <a:ext cx="612725" cy="3676325"/>
            </a:xfrm>
            <a:custGeom>
              <a:rect b="b" l="l" r="r" t="t"/>
              <a:pathLst>
                <a:path extrusionOk="0" h="147053" w="24509">
                  <a:moveTo>
                    <a:pt x="12254" y="0"/>
                  </a:moveTo>
                  <a:cubicBezTo>
                    <a:pt x="5490" y="0"/>
                    <a:pt x="0" y="5490"/>
                    <a:pt x="0" y="12254"/>
                  </a:cubicBezTo>
                  <a:lnTo>
                    <a:pt x="0" y="134798"/>
                  </a:lnTo>
                  <a:cubicBezTo>
                    <a:pt x="0" y="141587"/>
                    <a:pt x="5490" y="147053"/>
                    <a:pt x="12254" y="147053"/>
                  </a:cubicBezTo>
                  <a:cubicBezTo>
                    <a:pt x="19019" y="147053"/>
                    <a:pt x="24509" y="141587"/>
                    <a:pt x="24509" y="134798"/>
                  </a:cubicBezTo>
                  <a:lnTo>
                    <a:pt x="24509" y="12254"/>
                  </a:lnTo>
                  <a:cubicBezTo>
                    <a:pt x="24509" y="5490"/>
                    <a:pt x="19019" y="0"/>
                    <a:pt x="12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5"/>
            <p:cNvSpPr/>
            <p:nvPr/>
          </p:nvSpPr>
          <p:spPr>
            <a:xfrm>
              <a:off x="4866925" y="625975"/>
              <a:ext cx="612750" cy="3676325"/>
            </a:xfrm>
            <a:custGeom>
              <a:rect b="b" l="l" r="r" t="t"/>
              <a:pathLst>
                <a:path extrusionOk="0" h="147053" w="24510">
                  <a:moveTo>
                    <a:pt x="12255" y="0"/>
                  </a:moveTo>
                  <a:cubicBezTo>
                    <a:pt x="5491" y="0"/>
                    <a:pt x="1" y="5490"/>
                    <a:pt x="1" y="12254"/>
                  </a:cubicBezTo>
                  <a:lnTo>
                    <a:pt x="1" y="134798"/>
                  </a:lnTo>
                  <a:cubicBezTo>
                    <a:pt x="1" y="141587"/>
                    <a:pt x="5491" y="147053"/>
                    <a:pt x="12255" y="147053"/>
                  </a:cubicBezTo>
                  <a:cubicBezTo>
                    <a:pt x="19019" y="147053"/>
                    <a:pt x="24509" y="141587"/>
                    <a:pt x="24509" y="134798"/>
                  </a:cubicBezTo>
                  <a:lnTo>
                    <a:pt x="24509" y="12254"/>
                  </a:lnTo>
                  <a:cubicBezTo>
                    <a:pt x="24509" y="5490"/>
                    <a:pt x="19019" y="0"/>
                    <a:pt x="12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66"/>
          <p:cNvSpPr txBox="1"/>
          <p:nvPr>
            <p:ph idx="1" type="subTitle"/>
          </p:nvPr>
        </p:nvSpPr>
        <p:spPr>
          <a:xfrm>
            <a:off x="1670600" y="1407325"/>
            <a:ext cx="2209200" cy="25578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California aims for carbon neutrality by 2045, necessitating bold actions and policy initiatives that lead to a 100% clean grid and build more renewable sources to </a:t>
            </a:r>
            <a:r>
              <a:rPr i="1" lang="en" sz="1100" u="sng">
                <a:solidFill>
                  <a:schemeClr val="accent6"/>
                </a:solidFill>
                <a:latin typeface="Asap Medium"/>
                <a:ea typeface="Asap Medium"/>
                <a:cs typeface="Asap Medium"/>
                <a:sym typeface="Asap Medium"/>
              </a:rPr>
              <a:t>reduce pollution, mitigate climate change impacts, and stabilize energy costs</a:t>
            </a:r>
            <a:endParaRPr i="1" sz="1100" u="sng">
              <a:solidFill>
                <a:schemeClr val="accent6"/>
              </a:solidFill>
              <a:latin typeface="Asap Medium"/>
              <a:ea typeface="Asap Medium"/>
              <a:cs typeface="Asap Medium"/>
              <a:sym typeface="Asap Medium"/>
            </a:endParaRPr>
          </a:p>
        </p:txBody>
      </p:sp>
      <p:sp>
        <p:nvSpPr>
          <p:cNvPr id="2330" name="Google Shape;2330;p66"/>
          <p:cNvSpPr txBox="1"/>
          <p:nvPr>
            <p:ph idx="8" type="title"/>
          </p:nvPr>
        </p:nvSpPr>
        <p:spPr>
          <a:xfrm>
            <a:off x="717450" y="127700"/>
            <a:ext cx="7709100" cy="5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Future Energy Strategies &amp; Goals</a:t>
            </a:r>
            <a:endParaRPr sz="2700"/>
          </a:p>
        </p:txBody>
      </p:sp>
      <p:sp>
        <p:nvSpPr>
          <p:cNvPr id="2331" name="Google Shape;2331;p66"/>
          <p:cNvSpPr txBox="1"/>
          <p:nvPr>
            <p:ph idx="3" type="subTitle"/>
          </p:nvPr>
        </p:nvSpPr>
        <p:spPr>
          <a:xfrm>
            <a:off x="5931300" y="1515325"/>
            <a:ext cx="1897500" cy="24498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Load flexibility, energy storage, and additional renewable resources are essential for </a:t>
            </a:r>
            <a:r>
              <a:rPr i="1" lang="en" sz="1100" u="sng">
                <a:solidFill>
                  <a:schemeClr val="accent6"/>
                </a:solidFill>
                <a:latin typeface="Asap Medium"/>
                <a:ea typeface="Asap Medium"/>
                <a:cs typeface="Asap Medium"/>
                <a:sym typeface="Asap Medium"/>
              </a:rPr>
              <a:t>meeting electricity demand</a:t>
            </a:r>
            <a:r>
              <a:rPr i="1" lang="en" sz="1100">
                <a:solidFill>
                  <a:schemeClr val="accent6"/>
                </a:solidFill>
                <a:latin typeface="Asap Medium"/>
                <a:ea typeface="Asap Medium"/>
                <a:cs typeface="Asap Medium"/>
                <a:sym typeface="Asap Medium"/>
              </a:rPr>
              <a:t>, especially as solar power generation fluctuates</a:t>
            </a:r>
            <a:endParaRPr i="1">
              <a:solidFill>
                <a:schemeClr val="accent6"/>
              </a:solidFill>
              <a:latin typeface="Asap Medium"/>
              <a:ea typeface="Asap Medium"/>
              <a:cs typeface="Asap Medium"/>
              <a:sym typeface="Asap Medium"/>
            </a:endParaRPr>
          </a:p>
        </p:txBody>
      </p:sp>
      <p:pic>
        <p:nvPicPr>
          <p:cNvPr id="2332" name="Google Shape;2332;p66" title="File:California (1963–1991) county map, cb 500k.svg - Wikimedia ..."/>
          <p:cNvPicPr preferRelativeResize="0"/>
          <p:nvPr/>
        </p:nvPicPr>
        <p:blipFill>
          <a:blip r:embed="rId3">
            <a:alphaModFix/>
          </a:blip>
          <a:stretch>
            <a:fillRect/>
          </a:stretch>
        </p:blipFill>
        <p:spPr>
          <a:xfrm>
            <a:off x="4190975" y="1919375"/>
            <a:ext cx="1389727" cy="1533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pic>
        <p:nvPicPr>
          <p:cNvPr id="2337" name="Google Shape;2337;p67"/>
          <p:cNvPicPr preferRelativeResize="0"/>
          <p:nvPr/>
        </p:nvPicPr>
        <p:blipFill rotWithShape="1">
          <a:blip r:embed="rId3">
            <a:alphaModFix/>
          </a:blip>
          <a:srcRect b="5620" l="6000" r="8155" t="2085"/>
          <a:stretch/>
        </p:blipFill>
        <p:spPr>
          <a:xfrm>
            <a:off x="0" y="934000"/>
            <a:ext cx="4513225" cy="3174275"/>
          </a:xfrm>
          <a:prstGeom prst="rect">
            <a:avLst/>
          </a:prstGeom>
          <a:noFill/>
          <a:ln cap="flat" cmpd="sng" w="9525">
            <a:solidFill>
              <a:schemeClr val="accent1"/>
            </a:solidFill>
            <a:prstDash val="solid"/>
            <a:round/>
            <a:headEnd len="sm" w="sm" type="none"/>
            <a:tailEnd len="sm" w="sm" type="none"/>
          </a:ln>
        </p:spPr>
      </p:pic>
      <p:pic>
        <p:nvPicPr>
          <p:cNvPr id="2338" name="Google Shape;2338;p67"/>
          <p:cNvPicPr preferRelativeResize="0"/>
          <p:nvPr/>
        </p:nvPicPr>
        <p:blipFill>
          <a:blip r:embed="rId4">
            <a:alphaModFix/>
          </a:blip>
          <a:stretch>
            <a:fillRect/>
          </a:stretch>
        </p:blipFill>
        <p:spPr>
          <a:xfrm>
            <a:off x="4630775" y="934000"/>
            <a:ext cx="4513225" cy="3174274"/>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68"/>
          <p:cNvSpPr txBox="1"/>
          <p:nvPr>
            <p:ph type="title"/>
          </p:nvPr>
        </p:nvSpPr>
        <p:spPr>
          <a:xfrm>
            <a:off x="2602075" y="2783510"/>
            <a:ext cx="449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Forecasting Models</a:t>
            </a:r>
            <a:endParaRPr/>
          </a:p>
        </p:txBody>
      </p:sp>
      <p:grpSp>
        <p:nvGrpSpPr>
          <p:cNvPr id="2344" name="Google Shape;2344;p68"/>
          <p:cNvGrpSpPr/>
          <p:nvPr/>
        </p:nvGrpSpPr>
        <p:grpSpPr>
          <a:xfrm>
            <a:off x="3346962" y="1769307"/>
            <a:ext cx="1308043" cy="814631"/>
            <a:chOff x="5159450" y="1919950"/>
            <a:chExt cx="1541050" cy="862500"/>
          </a:xfrm>
        </p:grpSpPr>
        <p:sp>
          <p:nvSpPr>
            <p:cNvPr id="2345" name="Google Shape;2345;p6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28575">
              <a:solidFill>
                <a:schemeClr val="accent1"/>
              </a:solidFill>
              <a:prstDash val="solid"/>
              <a:round/>
              <a:headEnd len="med" w="med" type="oval"/>
              <a:tailEnd len="med" w="med" type="oval"/>
            </a:ln>
          </p:spPr>
        </p:sp>
        <p:grpSp>
          <p:nvGrpSpPr>
            <p:cNvPr id="2346" name="Google Shape;2346;p68"/>
            <p:cNvGrpSpPr/>
            <p:nvPr/>
          </p:nvGrpSpPr>
          <p:grpSpPr>
            <a:xfrm>
              <a:off x="5159450" y="1919950"/>
              <a:ext cx="1541050" cy="862500"/>
              <a:chOff x="5159450" y="1919950"/>
              <a:chExt cx="1541050" cy="862500"/>
            </a:xfrm>
          </p:grpSpPr>
          <p:cxnSp>
            <p:nvCxnSpPr>
              <p:cNvPr id="2347" name="Google Shape;2347;p68"/>
              <p:cNvCxnSpPr/>
              <p:nvPr/>
            </p:nvCxnSpPr>
            <p:spPr>
              <a:xfrm>
                <a:off x="5159450" y="1919950"/>
                <a:ext cx="0" cy="862500"/>
              </a:xfrm>
              <a:prstGeom prst="straightConnector1">
                <a:avLst/>
              </a:prstGeom>
              <a:noFill/>
              <a:ln cap="flat" cmpd="sng" w="28575">
                <a:solidFill>
                  <a:schemeClr val="accent1"/>
                </a:solidFill>
                <a:prstDash val="solid"/>
                <a:round/>
                <a:headEnd len="med" w="med" type="none"/>
                <a:tailEnd len="med" w="med" type="none"/>
              </a:ln>
            </p:spPr>
          </p:cxnSp>
          <p:cxnSp>
            <p:nvCxnSpPr>
              <p:cNvPr id="2348" name="Google Shape;2348;p68"/>
              <p:cNvCxnSpPr/>
              <p:nvPr/>
            </p:nvCxnSpPr>
            <p:spPr>
              <a:xfrm>
                <a:off x="5161200" y="2778975"/>
                <a:ext cx="1539300" cy="0"/>
              </a:xfrm>
              <a:prstGeom prst="straightConnector1">
                <a:avLst/>
              </a:prstGeom>
              <a:noFill/>
              <a:ln cap="flat" cmpd="sng" w="28575">
                <a:solidFill>
                  <a:schemeClr val="accent1"/>
                </a:solidFill>
                <a:prstDash val="solid"/>
                <a:round/>
                <a:headEnd len="med" w="med" type="none"/>
                <a:tailEnd len="med" w="med" type="none"/>
              </a:ln>
            </p:spPr>
          </p:cxnSp>
        </p:grpSp>
      </p:grpSp>
      <p:grpSp>
        <p:nvGrpSpPr>
          <p:cNvPr id="2349" name="Google Shape;2349;p68"/>
          <p:cNvGrpSpPr/>
          <p:nvPr/>
        </p:nvGrpSpPr>
        <p:grpSpPr>
          <a:xfrm>
            <a:off x="4897417" y="1855596"/>
            <a:ext cx="915106" cy="814657"/>
            <a:chOff x="6598259" y="2078634"/>
            <a:chExt cx="868881" cy="684241"/>
          </a:xfrm>
        </p:grpSpPr>
        <p:sp>
          <p:nvSpPr>
            <p:cNvPr id="2350" name="Google Shape;2350;p6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6" name="Google Shape;2356;p68"/>
            <p:cNvGrpSpPr/>
            <p:nvPr/>
          </p:nvGrpSpPr>
          <p:grpSpPr>
            <a:xfrm>
              <a:off x="6808175" y="2078634"/>
              <a:ext cx="452229" cy="684241"/>
              <a:chOff x="6808175" y="2078634"/>
              <a:chExt cx="452229" cy="684241"/>
            </a:xfrm>
          </p:grpSpPr>
          <p:sp>
            <p:nvSpPr>
              <p:cNvPr id="2357" name="Google Shape;2357;p6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3" name="Google Shape;2363;p68"/>
              <p:cNvGrpSpPr/>
              <p:nvPr/>
            </p:nvGrpSpPr>
            <p:grpSpPr>
              <a:xfrm>
                <a:off x="6821586" y="2078634"/>
                <a:ext cx="426871" cy="684241"/>
                <a:chOff x="6821586" y="2078634"/>
                <a:chExt cx="426871" cy="684241"/>
              </a:xfrm>
            </p:grpSpPr>
            <p:grpSp>
              <p:nvGrpSpPr>
                <p:cNvPr id="2364" name="Google Shape;2364;p68"/>
                <p:cNvGrpSpPr/>
                <p:nvPr/>
              </p:nvGrpSpPr>
              <p:grpSpPr>
                <a:xfrm>
                  <a:off x="6821586" y="2078634"/>
                  <a:ext cx="426871" cy="684241"/>
                  <a:chOff x="6821586" y="2078634"/>
                  <a:chExt cx="426871" cy="684241"/>
                </a:xfrm>
              </p:grpSpPr>
              <p:sp>
                <p:nvSpPr>
                  <p:cNvPr id="2365" name="Google Shape;2365;p6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4" name="Google Shape;2384;p6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69"/>
          <p:cNvSpPr txBox="1"/>
          <p:nvPr>
            <p:ph idx="4294967295" type="title"/>
          </p:nvPr>
        </p:nvSpPr>
        <p:spPr>
          <a:xfrm>
            <a:off x="717450" y="0"/>
            <a:ext cx="77091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Let’s Take A Look At The Past… </a:t>
            </a:r>
            <a:endParaRPr sz="2400"/>
          </a:p>
        </p:txBody>
      </p:sp>
      <p:pic>
        <p:nvPicPr>
          <p:cNvPr id="2395" name="Google Shape;2395;p69"/>
          <p:cNvPicPr preferRelativeResize="0"/>
          <p:nvPr/>
        </p:nvPicPr>
        <p:blipFill>
          <a:blip r:embed="rId3">
            <a:alphaModFix/>
          </a:blip>
          <a:stretch>
            <a:fillRect/>
          </a:stretch>
        </p:blipFill>
        <p:spPr>
          <a:xfrm>
            <a:off x="1016700" y="635238"/>
            <a:ext cx="7110599" cy="3873026"/>
          </a:xfrm>
          <a:prstGeom prst="rect">
            <a:avLst/>
          </a:prstGeom>
          <a:noFill/>
          <a:ln cap="flat" cmpd="sng" w="9525">
            <a:solidFill>
              <a:schemeClr val="accent1"/>
            </a:solidFill>
            <a:prstDash val="solid"/>
            <a:round/>
            <a:headEnd len="sm" w="sm" type="none"/>
            <a:tailEnd len="sm" w="sm" type="none"/>
          </a:ln>
        </p:spPr>
      </p:pic>
      <p:sp>
        <p:nvSpPr>
          <p:cNvPr id="2396" name="Google Shape;2396;p69"/>
          <p:cNvSpPr txBox="1"/>
          <p:nvPr/>
        </p:nvSpPr>
        <p:spPr>
          <a:xfrm>
            <a:off x="2834700" y="4728775"/>
            <a:ext cx="34746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Asap"/>
                <a:ea typeface="Asap"/>
                <a:cs typeface="Asap"/>
                <a:sym typeface="Asap"/>
              </a:rPr>
              <a:t>Data Source: </a:t>
            </a:r>
            <a:r>
              <a:rPr lang="en" sz="1200" u="sng">
                <a:solidFill>
                  <a:schemeClr val="hlink"/>
                </a:solidFill>
                <a:latin typeface="Asap"/>
                <a:ea typeface="Asap"/>
                <a:cs typeface="Asap"/>
                <a:sym typeface="Asap"/>
                <a:hlinkClick r:id="rId4"/>
              </a:rPr>
              <a:t>SCE Quarterly Energy Data Reports</a:t>
            </a:r>
            <a:endParaRPr sz="1200">
              <a:solidFill>
                <a:schemeClr val="accent1"/>
              </a:solidFill>
              <a:latin typeface="Asap"/>
              <a:ea typeface="Asap"/>
              <a:cs typeface="Asap"/>
              <a:sym typeface="Asap"/>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70"/>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Time-Decomposition</a:t>
            </a:r>
            <a:endParaRPr sz="2600"/>
          </a:p>
        </p:txBody>
      </p:sp>
      <p:pic>
        <p:nvPicPr>
          <p:cNvPr id="2402" name="Google Shape;2402;p70"/>
          <p:cNvPicPr preferRelativeResize="0"/>
          <p:nvPr/>
        </p:nvPicPr>
        <p:blipFill>
          <a:blip r:embed="rId3">
            <a:alphaModFix/>
          </a:blip>
          <a:stretch>
            <a:fillRect/>
          </a:stretch>
        </p:blipFill>
        <p:spPr>
          <a:xfrm>
            <a:off x="1433487" y="606600"/>
            <a:ext cx="6277024" cy="436992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71"/>
          <p:cNvSpPr txBox="1"/>
          <p:nvPr>
            <p:ph idx="4294967295" type="title"/>
          </p:nvPr>
        </p:nvSpPr>
        <p:spPr>
          <a:xfrm>
            <a:off x="2905450" y="1044250"/>
            <a:ext cx="2869800" cy="6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SARIMAX</a:t>
            </a:r>
            <a:endParaRPr sz="3200"/>
          </a:p>
        </p:txBody>
      </p:sp>
      <p:sp>
        <p:nvSpPr>
          <p:cNvPr id="2408" name="Google Shape;2408;p71"/>
          <p:cNvSpPr txBox="1"/>
          <p:nvPr>
            <p:ph idx="4294967295" type="subTitle"/>
          </p:nvPr>
        </p:nvSpPr>
        <p:spPr>
          <a:xfrm>
            <a:off x="1616775" y="1613275"/>
            <a:ext cx="5225100" cy="614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1300"/>
              <a:t>Seasonal Autoregressive Integrated Moving Average</a:t>
            </a:r>
            <a:endParaRPr i="1" sz="1300"/>
          </a:p>
          <a:p>
            <a:pPr indent="0" lvl="0" marL="0" rtl="0" algn="ctr">
              <a:lnSpc>
                <a:spcPct val="100000"/>
              </a:lnSpc>
              <a:spcBef>
                <a:spcPts val="0"/>
              </a:spcBef>
              <a:spcAft>
                <a:spcPts val="0"/>
              </a:spcAft>
              <a:buNone/>
            </a:pPr>
            <a:r>
              <a:rPr i="1" lang="en" sz="1300"/>
              <a:t> with Exogenous Regressors</a:t>
            </a:r>
            <a:endParaRPr i="1" sz="1300"/>
          </a:p>
        </p:txBody>
      </p:sp>
      <p:sp>
        <p:nvSpPr>
          <p:cNvPr id="2409" name="Google Shape;2409;p71"/>
          <p:cNvSpPr txBox="1"/>
          <p:nvPr>
            <p:ph idx="4294967295" type="subTitle"/>
          </p:nvPr>
        </p:nvSpPr>
        <p:spPr>
          <a:xfrm>
            <a:off x="1616775" y="2279525"/>
            <a:ext cx="5835600" cy="1123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A statistical model designed to capture and forecast the underlying patterns, trends and seasonality in time-series data.</a:t>
            </a:r>
            <a:endParaRPr sz="1200"/>
          </a:p>
          <a:p>
            <a:pPr indent="-304800" lvl="0" marL="457200" rtl="0" algn="l">
              <a:lnSpc>
                <a:spcPct val="150000"/>
              </a:lnSpc>
              <a:spcBef>
                <a:spcPts val="0"/>
              </a:spcBef>
              <a:spcAft>
                <a:spcPts val="0"/>
              </a:spcAft>
              <a:buSzPts val="1200"/>
              <a:buChar char="★"/>
            </a:pPr>
            <a:r>
              <a:rPr lang="en" sz="1200">
                <a:solidFill>
                  <a:srgbClr val="FFFFFF"/>
                </a:solidFill>
                <a:highlight>
                  <a:srgbClr val="131417"/>
                </a:highlight>
                <a:latin typeface="Nunito"/>
                <a:ea typeface="Nunito"/>
                <a:cs typeface="Nunito"/>
                <a:sym typeface="Nunito"/>
              </a:rPr>
              <a:t>A</a:t>
            </a:r>
            <a:r>
              <a:rPr lang="en" sz="1200">
                <a:solidFill>
                  <a:srgbClr val="FFFFFF"/>
                </a:solidFill>
                <a:highlight>
                  <a:srgbClr val="131417"/>
                </a:highlight>
              </a:rPr>
              <a:t> powerful time series forecasting technique that extends the traditional ARIMA model to account for </a:t>
            </a:r>
            <a:r>
              <a:rPr b="1" lang="en" sz="1200">
                <a:solidFill>
                  <a:srgbClr val="FFFFFF"/>
                </a:solidFill>
                <a:highlight>
                  <a:srgbClr val="131417"/>
                </a:highlight>
              </a:rPr>
              <a:t>seasonality and external factors.</a:t>
            </a:r>
            <a:endParaRPr sz="1200"/>
          </a:p>
        </p:txBody>
      </p:sp>
      <p:grpSp>
        <p:nvGrpSpPr>
          <p:cNvPr id="2410" name="Google Shape;2410;p71"/>
          <p:cNvGrpSpPr/>
          <p:nvPr/>
        </p:nvGrpSpPr>
        <p:grpSpPr>
          <a:xfrm>
            <a:off x="181570" y="336181"/>
            <a:ext cx="1987270" cy="336661"/>
            <a:chOff x="6336019" y="3733725"/>
            <a:chExt cx="2566206" cy="351310"/>
          </a:xfrm>
        </p:grpSpPr>
        <p:sp>
          <p:nvSpPr>
            <p:cNvPr id="2411" name="Google Shape;2411;p71"/>
            <p:cNvSpPr/>
            <p:nvPr/>
          </p:nvSpPr>
          <p:spPr>
            <a:xfrm>
              <a:off x="6336019" y="3733735"/>
              <a:ext cx="1881300" cy="351300"/>
            </a:xfrm>
            <a:prstGeom prst="homePlat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1"/>
            <p:cNvSpPr/>
            <p:nvPr/>
          </p:nvSpPr>
          <p:spPr>
            <a:xfrm>
              <a:off x="80985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1"/>
            <p:cNvSpPr/>
            <p:nvPr/>
          </p:nvSpPr>
          <p:spPr>
            <a:xfrm>
              <a:off x="83271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1"/>
            <p:cNvSpPr/>
            <p:nvPr/>
          </p:nvSpPr>
          <p:spPr>
            <a:xfrm>
              <a:off x="85557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71"/>
          <p:cNvGrpSpPr/>
          <p:nvPr/>
        </p:nvGrpSpPr>
        <p:grpSpPr>
          <a:xfrm rot="10800000">
            <a:off x="6864669" y="4482375"/>
            <a:ext cx="2031408" cy="336661"/>
            <a:chOff x="6336019" y="3733725"/>
            <a:chExt cx="2566206" cy="351310"/>
          </a:xfrm>
        </p:grpSpPr>
        <p:sp>
          <p:nvSpPr>
            <p:cNvPr id="2416" name="Google Shape;2416;p71"/>
            <p:cNvSpPr/>
            <p:nvPr/>
          </p:nvSpPr>
          <p:spPr>
            <a:xfrm>
              <a:off x="6336019" y="3733735"/>
              <a:ext cx="1881300" cy="351300"/>
            </a:xfrm>
            <a:prstGeom prst="homePlat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1"/>
            <p:cNvSpPr/>
            <p:nvPr/>
          </p:nvSpPr>
          <p:spPr>
            <a:xfrm>
              <a:off x="80985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1"/>
            <p:cNvSpPr/>
            <p:nvPr/>
          </p:nvSpPr>
          <p:spPr>
            <a:xfrm>
              <a:off x="83271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a:off x="8555725" y="3733725"/>
              <a:ext cx="346500" cy="3513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72"/>
          <p:cNvSpPr txBox="1"/>
          <p:nvPr>
            <p:ph idx="4294967295" type="title"/>
          </p:nvPr>
        </p:nvSpPr>
        <p:spPr>
          <a:xfrm>
            <a:off x="717450" y="75075"/>
            <a:ext cx="7709100" cy="5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Components</a:t>
            </a:r>
            <a:endParaRPr/>
          </a:p>
        </p:txBody>
      </p:sp>
      <p:graphicFrame>
        <p:nvGraphicFramePr>
          <p:cNvPr id="2425" name="Google Shape;2425;p72"/>
          <p:cNvGraphicFramePr/>
          <p:nvPr/>
        </p:nvGraphicFramePr>
        <p:xfrm>
          <a:off x="-12" y="941350"/>
          <a:ext cx="3000000" cy="3000000"/>
        </p:xfrm>
        <a:graphic>
          <a:graphicData uri="http://schemas.openxmlformats.org/drawingml/2006/table">
            <a:tbl>
              <a:tblPr>
                <a:noFill/>
                <a:tableStyleId>{CA8DA8C7-2CD5-443B-9DEA-0FCDFEB8D031}</a:tableStyleId>
              </a:tblPr>
              <a:tblGrid>
                <a:gridCol w="2178125"/>
                <a:gridCol w="6965875"/>
              </a:tblGrid>
              <a:tr h="8025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Seasonal (S)</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Periodic patterns in data (weekly, monthly, annually, e.g.)</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8091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Autoregressive (AR) </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Represents relationship between current and previous values in the data</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766750">
                <a:tc>
                  <a:txBody>
                    <a:bodyPr/>
                    <a:lstStyle/>
                    <a:p>
                      <a:pPr indent="0" lvl="0" marL="0" rtl="0" algn="ctr">
                        <a:spcBef>
                          <a:spcPts val="0"/>
                        </a:spcBef>
                        <a:spcAft>
                          <a:spcPts val="0"/>
                        </a:spcAft>
                        <a:buClr>
                          <a:srgbClr val="EFEFEF"/>
                        </a:buClr>
                        <a:buSzPts val="1100"/>
                        <a:buFont typeface="Arial"/>
                        <a:buNone/>
                      </a:pPr>
                      <a:r>
                        <a:rPr b="1" lang="en" sz="1600">
                          <a:solidFill>
                            <a:schemeClr val="accent1"/>
                          </a:solidFill>
                          <a:latin typeface="Roboto"/>
                          <a:ea typeface="Roboto"/>
                          <a:cs typeface="Roboto"/>
                          <a:sym typeface="Roboto"/>
                        </a:rPr>
                        <a:t>Integrated (I)</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Differencing to make data stationary by removing trends and seasonality</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8091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Moving Average (MA)</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Accounts for dependency of current value on past error terms, used to calculate trend</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r h="809175">
                <a:tc>
                  <a:txBody>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Exogenous Regressors (X)</a:t>
                      </a:r>
                      <a:endParaRPr b="1" sz="1600">
                        <a:solidFill>
                          <a:schemeClr val="accent1"/>
                        </a:solidFill>
                        <a:latin typeface="Roboto"/>
                        <a:ea typeface="Roboto"/>
                        <a:cs typeface="Roboto"/>
                        <a:sym typeface="Roboto"/>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i="1" lang="en" sz="1600">
                          <a:solidFill>
                            <a:schemeClr val="lt1"/>
                          </a:solidFill>
                          <a:latin typeface="Asap"/>
                          <a:ea typeface="Asap"/>
                          <a:cs typeface="Asap"/>
                          <a:sym typeface="Asap"/>
                        </a:rPr>
                        <a:t>Allows inclusion of external factors that may affect data</a:t>
                      </a:r>
                      <a:endParaRPr i="1" sz="1600">
                        <a:solidFill>
                          <a:schemeClr val="lt1"/>
                        </a:solidFill>
                        <a:latin typeface="Asap"/>
                        <a:ea typeface="Asap"/>
                        <a:cs typeface="Asap"/>
                        <a:sym typeface="Asap"/>
                      </a:endParaRPr>
                    </a:p>
                  </a:txBody>
                  <a:tcPr marT="91425" marB="91425" marR="162000" marL="126000" anchor="ctr">
                    <a:lnL cap="flat" cmpd="sng" w="19050">
                      <a:solidFill>
                        <a:srgbClr val="0D94FB">
                          <a:alpha val="0"/>
                        </a:srgbClr>
                      </a:solidFill>
                      <a:prstDash val="solid"/>
                      <a:round/>
                      <a:headEnd len="sm" w="sm" type="none"/>
                      <a:tailEnd len="sm" w="sm" type="none"/>
                    </a:lnL>
                    <a:lnR cap="flat" cmpd="sng" w="19050">
                      <a:solidFill>
                        <a:srgbClr val="0D94FB">
                          <a:alpha val="0"/>
                        </a:srgbClr>
                      </a:solidFill>
                      <a:prstDash val="solid"/>
                      <a:round/>
                      <a:headEnd len="sm" w="sm" type="none"/>
                      <a:tailEnd len="sm" w="sm" type="none"/>
                    </a:lnR>
                    <a:lnT cap="flat" cmpd="sng" w="19050">
                      <a:solidFill>
                        <a:srgbClr val="0D94FB">
                          <a:alpha val="0"/>
                        </a:srgbClr>
                      </a:solidFill>
                      <a:prstDash val="solid"/>
                      <a:round/>
                      <a:headEnd len="sm" w="sm" type="none"/>
                      <a:tailEnd len="sm" w="sm" type="none"/>
                    </a:lnT>
                    <a:lnB cap="flat" cmpd="sng" w="19050">
                      <a:solidFill>
                        <a:srgbClr val="0D94FB">
                          <a:alpha val="0"/>
                        </a:srgbClr>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46"/>
          <p:cNvSpPr txBox="1"/>
          <p:nvPr>
            <p:ph idx="4294967295" type="title"/>
          </p:nvPr>
        </p:nvSpPr>
        <p:spPr>
          <a:xfrm>
            <a:off x="641200" y="1207375"/>
            <a:ext cx="3582300" cy="30231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100"/>
              <a:t>Senate Bill 100</a:t>
            </a:r>
            <a:endParaRPr sz="2100"/>
          </a:p>
        </p:txBody>
      </p:sp>
      <p:sp>
        <p:nvSpPr>
          <p:cNvPr id="1812" name="Google Shape;1812;p46"/>
          <p:cNvSpPr txBox="1"/>
          <p:nvPr>
            <p:ph idx="4294967295" type="title"/>
          </p:nvPr>
        </p:nvSpPr>
        <p:spPr>
          <a:xfrm>
            <a:off x="195150" y="120725"/>
            <a:ext cx="8210400" cy="6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California’s Energy Policies &amp; Initiatives</a:t>
            </a:r>
            <a:endParaRPr sz="2600"/>
          </a:p>
        </p:txBody>
      </p:sp>
      <p:sp>
        <p:nvSpPr>
          <p:cNvPr id="1813" name="Google Shape;1813;p46"/>
          <p:cNvSpPr txBox="1"/>
          <p:nvPr>
            <p:ph idx="4294967295" type="title"/>
          </p:nvPr>
        </p:nvSpPr>
        <p:spPr>
          <a:xfrm>
            <a:off x="5108650" y="1190025"/>
            <a:ext cx="3297000" cy="30405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100"/>
              <a:t>Inflation Reduction Act</a:t>
            </a:r>
            <a:endParaRPr sz="2100"/>
          </a:p>
        </p:txBody>
      </p:sp>
      <p:sp>
        <p:nvSpPr>
          <p:cNvPr id="1814" name="Google Shape;1814;p46"/>
          <p:cNvSpPr txBox="1"/>
          <p:nvPr>
            <p:ph idx="4294967295" type="subTitle"/>
          </p:nvPr>
        </p:nvSpPr>
        <p:spPr>
          <a:xfrm>
            <a:off x="690625" y="1714425"/>
            <a:ext cx="3484200" cy="1317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100">
                <a:solidFill>
                  <a:schemeClr val="accent6"/>
                </a:solidFill>
              </a:rPr>
              <a:t>Goal of achieving 100% carbon-free energy by 2045, and updates the state’s Renewables Portfolio Standard to ensure that by 2030 at least 60% of California’s electricity is renewable</a:t>
            </a:r>
            <a:endParaRPr b="1" sz="1300">
              <a:solidFill>
                <a:schemeClr val="accent6"/>
              </a:solidFill>
            </a:endParaRPr>
          </a:p>
        </p:txBody>
      </p:sp>
      <p:sp>
        <p:nvSpPr>
          <p:cNvPr id="1815" name="Google Shape;1815;p46"/>
          <p:cNvSpPr txBox="1"/>
          <p:nvPr>
            <p:ph idx="4294967295" type="subTitle"/>
          </p:nvPr>
        </p:nvSpPr>
        <p:spPr>
          <a:xfrm>
            <a:off x="5303500" y="1751250"/>
            <a:ext cx="2815200" cy="1120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100">
                <a:solidFill>
                  <a:schemeClr val="accent6"/>
                </a:solidFill>
              </a:rPr>
              <a:t>Increased investments in state and local governments to invest in energy efficiency and grid resilience</a:t>
            </a:r>
            <a:endParaRPr b="1" sz="1100">
              <a:solidFill>
                <a:schemeClr val="accent6"/>
              </a:solidFill>
            </a:endParaRPr>
          </a:p>
        </p:txBody>
      </p:sp>
      <p:grpSp>
        <p:nvGrpSpPr>
          <p:cNvPr id="1816" name="Google Shape;1816;p46"/>
          <p:cNvGrpSpPr/>
          <p:nvPr/>
        </p:nvGrpSpPr>
        <p:grpSpPr>
          <a:xfrm>
            <a:off x="1888828" y="3104965"/>
            <a:ext cx="920301" cy="742202"/>
            <a:chOff x="4721450" y="1509475"/>
            <a:chExt cx="79350" cy="74325"/>
          </a:xfrm>
        </p:grpSpPr>
        <p:sp>
          <p:nvSpPr>
            <p:cNvPr id="1817" name="Google Shape;1817;p4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46"/>
          <p:cNvGrpSpPr/>
          <p:nvPr/>
        </p:nvGrpSpPr>
        <p:grpSpPr>
          <a:xfrm>
            <a:off x="6251049" y="3047518"/>
            <a:ext cx="1013508" cy="857108"/>
            <a:chOff x="3944637" y="3354834"/>
            <a:chExt cx="415696" cy="371605"/>
          </a:xfrm>
        </p:grpSpPr>
        <p:sp>
          <p:nvSpPr>
            <p:cNvPr id="1822" name="Google Shape;1822;p46"/>
            <p:cNvSpPr/>
            <p:nvPr/>
          </p:nvSpPr>
          <p:spPr>
            <a:xfrm>
              <a:off x="4069031" y="3391598"/>
              <a:ext cx="126941" cy="126941"/>
            </a:xfrm>
            <a:custGeom>
              <a:rect b="b" l="l" r="r" t="t"/>
              <a:pathLst>
                <a:path extrusionOk="0" h="4834" w="4834">
                  <a:moveTo>
                    <a:pt x="2422" y="0"/>
                  </a:moveTo>
                  <a:cubicBezTo>
                    <a:pt x="1092" y="0"/>
                    <a:pt x="10" y="1072"/>
                    <a:pt x="1" y="2412"/>
                  </a:cubicBezTo>
                  <a:cubicBezTo>
                    <a:pt x="1" y="3742"/>
                    <a:pt x="1072" y="4824"/>
                    <a:pt x="2412" y="4833"/>
                  </a:cubicBezTo>
                  <a:cubicBezTo>
                    <a:pt x="3743" y="4833"/>
                    <a:pt x="4824" y="3752"/>
                    <a:pt x="4834" y="2422"/>
                  </a:cubicBezTo>
                  <a:cubicBezTo>
                    <a:pt x="4834" y="1091"/>
                    <a:pt x="3752" y="10"/>
                    <a:pt x="2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6"/>
            <p:cNvSpPr/>
            <p:nvPr/>
          </p:nvSpPr>
          <p:spPr>
            <a:xfrm>
              <a:off x="4068768" y="3391546"/>
              <a:ext cx="71926" cy="126731"/>
            </a:xfrm>
            <a:custGeom>
              <a:rect b="b" l="l" r="r" t="t"/>
              <a:pathLst>
                <a:path extrusionOk="0" h="4826" w="2739">
                  <a:moveTo>
                    <a:pt x="2416" y="0"/>
                  </a:moveTo>
                  <a:cubicBezTo>
                    <a:pt x="1106" y="0"/>
                    <a:pt x="1" y="1059"/>
                    <a:pt x="1" y="2404"/>
                  </a:cubicBezTo>
                  <a:cubicBezTo>
                    <a:pt x="1" y="3755"/>
                    <a:pt x="1099" y="4826"/>
                    <a:pt x="2413" y="4826"/>
                  </a:cubicBezTo>
                  <a:cubicBezTo>
                    <a:pt x="2514" y="4826"/>
                    <a:pt x="2616" y="4820"/>
                    <a:pt x="2719" y="4807"/>
                  </a:cubicBezTo>
                  <a:cubicBezTo>
                    <a:pt x="1523" y="4644"/>
                    <a:pt x="623" y="3620"/>
                    <a:pt x="623" y="2404"/>
                  </a:cubicBezTo>
                  <a:cubicBezTo>
                    <a:pt x="633" y="1199"/>
                    <a:pt x="1532" y="175"/>
                    <a:pt x="2738" y="21"/>
                  </a:cubicBezTo>
                  <a:cubicBezTo>
                    <a:pt x="2630" y="7"/>
                    <a:pt x="2522" y="0"/>
                    <a:pt x="24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6"/>
            <p:cNvSpPr/>
            <p:nvPr/>
          </p:nvSpPr>
          <p:spPr>
            <a:xfrm>
              <a:off x="4089382" y="3411950"/>
              <a:ext cx="86238" cy="86238"/>
            </a:xfrm>
            <a:custGeom>
              <a:rect b="b" l="l" r="r" t="t"/>
              <a:pathLst>
                <a:path extrusionOk="0" h="3284" w="3284">
                  <a:moveTo>
                    <a:pt x="1647" y="0"/>
                  </a:moveTo>
                  <a:cubicBezTo>
                    <a:pt x="738" y="0"/>
                    <a:pt x="1" y="728"/>
                    <a:pt x="1" y="1637"/>
                  </a:cubicBezTo>
                  <a:cubicBezTo>
                    <a:pt x="1" y="2546"/>
                    <a:pt x="728" y="3283"/>
                    <a:pt x="1637" y="3283"/>
                  </a:cubicBezTo>
                  <a:cubicBezTo>
                    <a:pt x="2546" y="3283"/>
                    <a:pt x="3283" y="2556"/>
                    <a:pt x="3283" y="1647"/>
                  </a:cubicBezTo>
                  <a:cubicBezTo>
                    <a:pt x="3283" y="737"/>
                    <a:pt x="2556" y="0"/>
                    <a:pt x="1647"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6"/>
            <p:cNvSpPr/>
            <p:nvPr/>
          </p:nvSpPr>
          <p:spPr>
            <a:xfrm>
              <a:off x="4088909" y="3411792"/>
              <a:ext cx="51785" cy="86212"/>
            </a:xfrm>
            <a:custGeom>
              <a:rect b="b" l="l" r="r" t="t"/>
              <a:pathLst>
                <a:path extrusionOk="0" h="3283" w="1972">
                  <a:moveTo>
                    <a:pt x="1636" y="1"/>
                  </a:moveTo>
                  <a:cubicBezTo>
                    <a:pt x="757" y="1"/>
                    <a:pt x="9" y="715"/>
                    <a:pt x="9" y="1633"/>
                  </a:cubicBezTo>
                  <a:cubicBezTo>
                    <a:pt x="1" y="2565"/>
                    <a:pt x="755" y="3283"/>
                    <a:pt x="1639" y="3283"/>
                  </a:cubicBezTo>
                  <a:cubicBezTo>
                    <a:pt x="1745" y="3283"/>
                    <a:pt x="1853" y="3272"/>
                    <a:pt x="1962" y="3251"/>
                  </a:cubicBezTo>
                  <a:cubicBezTo>
                    <a:pt x="1196" y="3098"/>
                    <a:pt x="641" y="2418"/>
                    <a:pt x="650" y="1643"/>
                  </a:cubicBezTo>
                  <a:cubicBezTo>
                    <a:pt x="650" y="858"/>
                    <a:pt x="1205" y="179"/>
                    <a:pt x="1971" y="35"/>
                  </a:cubicBezTo>
                  <a:cubicBezTo>
                    <a:pt x="1858" y="12"/>
                    <a:pt x="1746" y="1"/>
                    <a:pt x="1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6"/>
            <p:cNvSpPr/>
            <p:nvPr/>
          </p:nvSpPr>
          <p:spPr>
            <a:xfrm>
              <a:off x="4114776" y="3426025"/>
              <a:ext cx="34453" cy="59085"/>
            </a:xfrm>
            <a:custGeom>
              <a:rect b="b" l="l" r="r" t="t"/>
              <a:pathLst>
                <a:path extrusionOk="0" h="2250" w="1312">
                  <a:moveTo>
                    <a:pt x="622" y="441"/>
                  </a:moveTo>
                  <a:lnTo>
                    <a:pt x="622" y="862"/>
                  </a:lnTo>
                  <a:cubicBezTo>
                    <a:pt x="450" y="795"/>
                    <a:pt x="402" y="737"/>
                    <a:pt x="402" y="642"/>
                  </a:cubicBezTo>
                  <a:cubicBezTo>
                    <a:pt x="402" y="517"/>
                    <a:pt x="498" y="469"/>
                    <a:pt x="622" y="441"/>
                  </a:cubicBezTo>
                  <a:close/>
                  <a:moveTo>
                    <a:pt x="756" y="1292"/>
                  </a:moveTo>
                  <a:cubicBezTo>
                    <a:pt x="926" y="1368"/>
                    <a:pt x="966" y="1443"/>
                    <a:pt x="967" y="1545"/>
                  </a:cubicBezTo>
                  <a:lnTo>
                    <a:pt x="967" y="1545"/>
                  </a:lnTo>
                  <a:cubicBezTo>
                    <a:pt x="965" y="1659"/>
                    <a:pt x="879" y="1761"/>
                    <a:pt x="756" y="1771"/>
                  </a:cubicBezTo>
                  <a:lnTo>
                    <a:pt x="756" y="1292"/>
                  </a:lnTo>
                  <a:close/>
                  <a:moveTo>
                    <a:pt x="689" y="0"/>
                  </a:moveTo>
                  <a:cubicBezTo>
                    <a:pt x="642" y="0"/>
                    <a:pt x="594" y="20"/>
                    <a:pt x="594" y="67"/>
                  </a:cubicBezTo>
                  <a:lnTo>
                    <a:pt x="594" y="144"/>
                  </a:lnTo>
                  <a:cubicBezTo>
                    <a:pt x="278" y="182"/>
                    <a:pt x="58" y="355"/>
                    <a:pt x="58" y="680"/>
                  </a:cubicBezTo>
                  <a:cubicBezTo>
                    <a:pt x="58" y="1024"/>
                    <a:pt x="326" y="1130"/>
                    <a:pt x="594" y="1225"/>
                  </a:cubicBezTo>
                  <a:lnTo>
                    <a:pt x="594" y="1780"/>
                  </a:lnTo>
                  <a:cubicBezTo>
                    <a:pt x="460" y="1752"/>
                    <a:pt x="335" y="1694"/>
                    <a:pt x="240" y="1599"/>
                  </a:cubicBezTo>
                  <a:cubicBezTo>
                    <a:pt x="218" y="1581"/>
                    <a:pt x="191" y="1572"/>
                    <a:pt x="164" y="1572"/>
                  </a:cubicBezTo>
                  <a:cubicBezTo>
                    <a:pt x="119" y="1572"/>
                    <a:pt x="76" y="1595"/>
                    <a:pt x="58" y="1637"/>
                  </a:cubicBezTo>
                  <a:cubicBezTo>
                    <a:pt x="0" y="1704"/>
                    <a:pt x="0" y="1809"/>
                    <a:pt x="58" y="1876"/>
                  </a:cubicBezTo>
                  <a:cubicBezTo>
                    <a:pt x="184" y="2021"/>
                    <a:pt x="371" y="2097"/>
                    <a:pt x="560" y="2097"/>
                  </a:cubicBezTo>
                  <a:cubicBezTo>
                    <a:pt x="571" y="2097"/>
                    <a:pt x="582" y="2097"/>
                    <a:pt x="594" y="2096"/>
                  </a:cubicBezTo>
                  <a:lnTo>
                    <a:pt x="594" y="2182"/>
                  </a:lnTo>
                  <a:cubicBezTo>
                    <a:pt x="594" y="2221"/>
                    <a:pt x="642" y="2249"/>
                    <a:pt x="689" y="2249"/>
                  </a:cubicBezTo>
                  <a:cubicBezTo>
                    <a:pt x="728" y="2249"/>
                    <a:pt x="776" y="2221"/>
                    <a:pt x="776" y="2182"/>
                  </a:cubicBezTo>
                  <a:lnTo>
                    <a:pt x="776" y="2096"/>
                  </a:lnTo>
                  <a:cubicBezTo>
                    <a:pt x="1082" y="2077"/>
                    <a:pt x="1311" y="1819"/>
                    <a:pt x="1302" y="1513"/>
                  </a:cubicBezTo>
                  <a:cubicBezTo>
                    <a:pt x="1302" y="1178"/>
                    <a:pt x="1091" y="1034"/>
                    <a:pt x="785" y="929"/>
                  </a:cubicBezTo>
                  <a:lnTo>
                    <a:pt x="785" y="450"/>
                  </a:lnTo>
                  <a:cubicBezTo>
                    <a:pt x="881" y="460"/>
                    <a:pt x="967" y="489"/>
                    <a:pt x="1044" y="536"/>
                  </a:cubicBezTo>
                  <a:cubicBezTo>
                    <a:pt x="1064" y="548"/>
                    <a:pt x="1085" y="554"/>
                    <a:pt x="1106" y="554"/>
                  </a:cubicBezTo>
                  <a:cubicBezTo>
                    <a:pt x="1153" y="554"/>
                    <a:pt x="1196" y="525"/>
                    <a:pt x="1216" y="479"/>
                  </a:cubicBezTo>
                  <a:cubicBezTo>
                    <a:pt x="1264" y="412"/>
                    <a:pt x="1264" y="316"/>
                    <a:pt x="1206" y="259"/>
                  </a:cubicBezTo>
                  <a:cubicBezTo>
                    <a:pt x="1082" y="173"/>
                    <a:pt x="929" y="134"/>
                    <a:pt x="785" y="134"/>
                  </a:cubicBezTo>
                  <a:lnTo>
                    <a:pt x="785" y="67"/>
                  </a:lnTo>
                  <a:cubicBezTo>
                    <a:pt x="785" y="29"/>
                    <a:pt x="737" y="0"/>
                    <a:pt x="689" y="0"/>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6"/>
            <p:cNvSpPr/>
            <p:nvPr/>
          </p:nvSpPr>
          <p:spPr>
            <a:xfrm>
              <a:off x="4167296" y="3354913"/>
              <a:ext cx="126941" cy="126678"/>
            </a:xfrm>
            <a:custGeom>
              <a:rect b="b" l="l" r="r" t="t"/>
              <a:pathLst>
                <a:path extrusionOk="0" h="4824" w="4834">
                  <a:moveTo>
                    <a:pt x="2422" y="0"/>
                  </a:moveTo>
                  <a:cubicBezTo>
                    <a:pt x="1092" y="0"/>
                    <a:pt x="10" y="1072"/>
                    <a:pt x="10" y="2412"/>
                  </a:cubicBezTo>
                  <a:cubicBezTo>
                    <a:pt x="1" y="3742"/>
                    <a:pt x="1082" y="4823"/>
                    <a:pt x="2412" y="4823"/>
                  </a:cubicBezTo>
                  <a:cubicBezTo>
                    <a:pt x="2418" y="4823"/>
                    <a:pt x="2424" y="4824"/>
                    <a:pt x="2430" y="4824"/>
                  </a:cubicBezTo>
                  <a:cubicBezTo>
                    <a:pt x="3752" y="4824"/>
                    <a:pt x="4824" y="3746"/>
                    <a:pt x="4834" y="2421"/>
                  </a:cubicBezTo>
                  <a:cubicBezTo>
                    <a:pt x="4834" y="1091"/>
                    <a:pt x="3762" y="10"/>
                    <a:pt x="2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6"/>
            <p:cNvSpPr/>
            <p:nvPr/>
          </p:nvSpPr>
          <p:spPr>
            <a:xfrm>
              <a:off x="4167033" y="3354834"/>
              <a:ext cx="71926" cy="126757"/>
            </a:xfrm>
            <a:custGeom>
              <a:rect b="b" l="l" r="r" t="t"/>
              <a:pathLst>
                <a:path extrusionOk="0" h="4827" w="2739">
                  <a:moveTo>
                    <a:pt x="2416" y="1"/>
                  </a:moveTo>
                  <a:cubicBezTo>
                    <a:pt x="1108" y="1"/>
                    <a:pt x="10" y="1060"/>
                    <a:pt x="1" y="2405"/>
                  </a:cubicBezTo>
                  <a:cubicBezTo>
                    <a:pt x="1" y="3756"/>
                    <a:pt x="1107" y="4827"/>
                    <a:pt x="2422" y="4827"/>
                  </a:cubicBezTo>
                  <a:cubicBezTo>
                    <a:pt x="2523" y="4827"/>
                    <a:pt x="2626" y="4820"/>
                    <a:pt x="2728" y="4807"/>
                  </a:cubicBezTo>
                  <a:cubicBezTo>
                    <a:pt x="1523" y="4645"/>
                    <a:pt x="623" y="3621"/>
                    <a:pt x="633" y="2405"/>
                  </a:cubicBezTo>
                  <a:cubicBezTo>
                    <a:pt x="633" y="1190"/>
                    <a:pt x="1532" y="175"/>
                    <a:pt x="2738" y="22"/>
                  </a:cubicBezTo>
                  <a:cubicBezTo>
                    <a:pt x="2630" y="8"/>
                    <a:pt x="2522" y="1"/>
                    <a:pt x="2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6"/>
            <p:cNvSpPr/>
            <p:nvPr/>
          </p:nvSpPr>
          <p:spPr>
            <a:xfrm>
              <a:off x="4187647" y="3375264"/>
              <a:ext cx="86238" cy="86212"/>
            </a:xfrm>
            <a:custGeom>
              <a:rect b="b" l="l" r="r" t="t"/>
              <a:pathLst>
                <a:path extrusionOk="0" h="3283" w="3284">
                  <a:moveTo>
                    <a:pt x="1629" y="0"/>
                  </a:moveTo>
                  <a:cubicBezTo>
                    <a:pt x="728" y="0"/>
                    <a:pt x="1" y="733"/>
                    <a:pt x="1" y="1637"/>
                  </a:cubicBezTo>
                  <a:cubicBezTo>
                    <a:pt x="1" y="2536"/>
                    <a:pt x="728" y="3273"/>
                    <a:pt x="1637" y="3283"/>
                  </a:cubicBezTo>
                  <a:cubicBezTo>
                    <a:pt x="2546" y="3283"/>
                    <a:pt x="3283" y="2546"/>
                    <a:pt x="3283" y="1646"/>
                  </a:cubicBezTo>
                  <a:cubicBezTo>
                    <a:pt x="3283" y="737"/>
                    <a:pt x="2556" y="0"/>
                    <a:pt x="1647" y="0"/>
                  </a:cubicBezTo>
                  <a:cubicBezTo>
                    <a:pt x="1641" y="0"/>
                    <a:pt x="1635" y="0"/>
                    <a:pt x="1629"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6"/>
            <p:cNvSpPr/>
            <p:nvPr/>
          </p:nvSpPr>
          <p:spPr>
            <a:xfrm>
              <a:off x="4187174" y="3375107"/>
              <a:ext cx="51785" cy="86212"/>
            </a:xfrm>
            <a:custGeom>
              <a:rect b="b" l="l" r="r" t="t"/>
              <a:pathLst>
                <a:path extrusionOk="0" h="3283" w="1972">
                  <a:moveTo>
                    <a:pt x="1636" y="0"/>
                  </a:moveTo>
                  <a:cubicBezTo>
                    <a:pt x="757" y="0"/>
                    <a:pt x="9" y="715"/>
                    <a:pt x="9" y="1633"/>
                  </a:cubicBezTo>
                  <a:cubicBezTo>
                    <a:pt x="1" y="2565"/>
                    <a:pt x="755" y="3282"/>
                    <a:pt x="1639" y="3282"/>
                  </a:cubicBezTo>
                  <a:cubicBezTo>
                    <a:pt x="1745" y="3282"/>
                    <a:pt x="1853" y="3272"/>
                    <a:pt x="1961" y="3251"/>
                  </a:cubicBezTo>
                  <a:cubicBezTo>
                    <a:pt x="1196" y="3097"/>
                    <a:pt x="650" y="2418"/>
                    <a:pt x="650" y="1633"/>
                  </a:cubicBezTo>
                  <a:cubicBezTo>
                    <a:pt x="650" y="858"/>
                    <a:pt x="1205" y="178"/>
                    <a:pt x="1971" y="35"/>
                  </a:cubicBezTo>
                  <a:cubicBezTo>
                    <a:pt x="1858" y="11"/>
                    <a:pt x="1746" y="0"/>
                    <a:pt x="1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6"/>
            <p:cNvSpPr/>
            <p:nvPr/>
          </p:nvSpPr>
          <p:spPr>
            <a:xfrm>
              <a:off x="4213040" y="3389340"/>
              <a:ext cx="34453" cy="59085"/>
            </a:xfrm>
            <a:custGeom>
              <a:rect b="b" l="l" r="r" t="t"/>
              <a:pathLst>
                <a:path extrusionOk="0" h="2250" w="1312">
                  <a:moveTo>
                    <a:pt x="622" y="440"/>
                  </a:moveTo>
                  <a:lnTo>
                    <a:pt x="622" y="861"/>
                  </a:lnTo>
                  <a:cubicBezTo>
                    <a:pt x="450" y="794"/>
                    <a:pt x="402" y="737"/>
                    <a:pt x="402" y="632"/>
                  </a:cubicBezTo>
                  <a:cubicBezTo>
                    <a:pt x="402" y="517"/>
                    <a:pt x="508" y="460"/>
                    <a:pt x="622" y="440"/>
                  </a:cubicBezTo>
                  <a:close/>
                  <a:moveTo>
                    <a:pt x="766" y="1292"/>
                  </a:moveTo>
                  <a:cubicBezTo>
                    <a:pt x="938" y="1369"/>
                    <a:pt x="967" y="1445"/>
                    <a:pt x="967" y="1541"/>
                  </a:cubicBezTo>
                  <a:cubicBezTo>
                    <a:pt x="967" y="1665"/>
                    <a:pt x="881" y="1761"/>
                    <a:pt x="766" y="1771"/>
                  </a:cubicBezTo>
                  <a:lnTo>
                    <a:pt x="766" y="1292"/>
                  </a:lnTo>
                  <a:close/>
                  <a:moveTo>
                    <a:pt x="689" y="0"/>
                  </a:moveTo>
                  <a:cubicBezTo>
                    <a:pt x="651" y="0"/>
                    <a:pt x="603" y="29"/>
                    <a:pt x="603" y="67"/>
                  </a:cubicBezTo>
                  <a:lnTo>
                    <a:pt x="603" y="144"/>
                  </a:lnTo>
                  <a:cubicBezTo>
                    <a:pt x="278" y="182"/>
                    <a:pt x="67" y="354"/>
                    <a:pt x="67" y="680"/>
                  </a:cubicBezTo>
                  <a:cubicBezTo>
                    <a:pt x="67" y="1024"/>
                    <a:pt x="335" y="1129"/>
                    <a:pt x="594" y="1235"/>
                  </a:cubicBezTo>
                  <a:lnTo>
                    <a:pt x="594" y="1780"/>
                  </a:lnTo>
                  <a:cubicBezTo>
                    <a:pt x="460" y="1761"/>
                    <a:pt x="345" y="1694"/>
                    <a:pt x="249" y="1598"/>
                  </a:cubicBezTo>
                  <a:cubicBezTo>
                    <a:pt x="224" y="1580"/>
                    <a:pt x="196" y="1572"/>
                    <a:pt x="169" y="1572"/>
                  </a:cubicBezTo>
                  <a:cubicBezTo>
                    <a:pt x="124" y="1572"/>
                    <a:pt x="82" y="1595"/>
                    <a:pt x="58" y="1637"/>
                  </a:cubicBezTo>
                  <a:cubicBezTo>
                    <a:pt x="0" y="1713"/>
                    <a:pt x="0" y="1809"/>
                    <a:pt x="58" y="1876"/>
                  </a:cubicBezTo>
                  <a:cubicBezTo>
                    <a:pt x="201" y="2029"/>
                    <a:pt x="393" y="2106"/>
                    <a:pt x="594" y="2106"/>
                  </a:cubicBezTo>
                  <a:lnTo>
                    <a:pt x="594" y="2173"/>
                  </a:lnTo>
                  <a:cubicBezTo>
                    <a:pt x="594" y="2211"/>
                    <a:pt x="651" y="2249"/>
                    <a:pt x="689" y="2249"/>
                  </a:cubicBezTo>
                  <a:cubicBezTo>
                    <a:pt x="728" y="2249"/>
                    <a:pt x="785" y="2220"/>
                    <a:pt x="785" y="2173"/>
                  </a:cubicBezTo>
                  <a:lnTo>
                    <a:pt x="785" y="2096"/>
                  </a:lnTo>
                  <a:cubicBezTo>
                    <a:pt x="1082" y="2067"/>
                    <a:pt x="1311" y="1819"/>
                    <a:pt x="1302" y="1512"/>
                  </a:cubicBezTo>
                  <a:cubicBezTo>
                    <a:pt x="1302" y="1158"/>
                    <a:pt x="1082" y="1034"/>
                    <a:pt x="785" y="919"/>
                  </a:cubicBezTo>
                  <a:lnTo>
                    <a:pt x="785" y="440"/>
                  </a:lnTo>
                  <a:cubicBezTo>
                    <a:pt x="967" y="460"/>
                    <a:pt x="1034" y="546"/>
                    <a:pt x="1110" y="546"/>
                  </a:cubicBezTo>
                  <a:cubicBezTo>
                    <a:pt x="1187" y="546"/>
                    <a:pt x="1225" y="479"/>
                    <a:pt x="1244" y="412"/>
                  </a:cubicBezTo>
                  <a:cubicBezTo>
                    <a:pt x="1283" y="297"/>
                    <a:pt x="1206" y="230"/>
                    <a:pt x="1091" y="192"/>
                  </a:cubicBezTo>
                  <a:cubicBezTo>
                    <a:pt x="986" y="153"/>
                    <a:pt x="890" y="144"/>
                    <a:pt x="785" y="144"/>
                  </a:cubicBezTo>
                  <a:lnTo>
                    <a:pt x="785" y="67"/>
                  </a:lnTo>
                  <a:cubicBezTo>
                    <a:pt x="785" y="29"/>
                    <a:pt x="737" y="0"/>
                    <a:pt x="689" y="0"/>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6"/>
            <p:cNvSpPr/>
            <p:nvPr/>
          </p:nvSpPr>
          <p:spPr>
            <a:xfrm>
              <a:off x="3944637" y="3566017"/>
              <a:ext cx="142513" cy="160422"/>
            </a:xfrm>
            <a:custGeom>
              <a:rect b="b" l="l" r="r" t="t"/>
              <a:pathLst>
                <a:path extrusionOk="0" h="6109" w="5427">
                  <a:moveTo>
                    <a:pt x="3618" y="0"/>
                  </a:moveTo>
                  <a:lnTo>
                    <a:pt x="259" y="1254"/>
                  </a:lnTo>
                  <a:cubicBezTo>
                    <a:pt x="96" y="1311"/>
                    <a:pt x="0" y="1503"/>
                    <a:pt x="67" y="1675"/>
                  </a:cubicBezTo>
                  <a:lnTo>
                    <a:pt x="1646" y="5895"/>
                  </a:lnTo>
                  <a:cubicBezTo>
                    <a:pt x="1691" y="6022"/>
                    <a:pt x="1817" y="6108"/>
                    <a:pt x="1953" y="6108"/>
                  </a:cubicBezTo>
                  <a:cubicBezTo>
                    <a:pt x="1991" y="6108"/>
                    <a:pt x="2030" y="6101"/>
                    <a:pt x="2067" y="6087"/>
                  </a:cubicBezTo>
                  <a:lnTo>
                    <a:pt x="5427" y="4833"/>
                  </a:lnTo>
                  <a:lnTo>
                    <a:pt x="3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6"/>
            <p:cNvSpPr/>
            <p:nvPr/>
          </p:nvSpPr>
          <p:spPr>
            <a:xfrm>
              <a:off x="3983843" y="3674313"/>
              <a:ext cx="103307" cy="52126"/>
            </a:xfrm>
            <a:custGeom>
              <a:rect b="b" l="l" r="r" t="t"/>
              <a:pathLst>
                <a:path extrusionOk="0" h="1985" w="3934">
                  <a:moveTo>
                    <a:pt x="3675" y="1"/>
                  </a:moveTo>
                  <a:lnTo>
                    <a:pt x="3608" y="30"/>
                  </a:lnTo>
                  <a:lnTo>
                    <a:pt x="0" y="1379"/>
                  </a:lnTo>
                  <a:lnTo>
                    <a:pt x="153" y="1771"/>
                  </a:lnTo>
                  <a:cubicBezTo>
                    <a:pt x="198" y="1898"/>
                    <a:pt x="324" y="1984"/>
                    <a:pt x="460" y="1984"/>
                  </a:cubicBezTo>
                  <a:cubicBezTo>
                    <a:pt x="498" y="1984"/>
                    <a:pt x="537" y="1977"/>
                    <a:pt x="574" y="1963"/>
                  </a:cubicBezTo>
                  <a:lnTo>
                    <a:pt x="3934" y="709"/>
                  </a:lnTo>
                  <a:lnTo>
                    <a:pt x="3675" y="1"/>
                  </a:ln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6"/>
            <p:cNvSpPr/>
            <p:nvPr/>
          </p:nvSpPr>
          <p:spPr>
            <a:xfrm>
              <a:off x="4082843" y="3493513"/>
              <a:ext cx="277489" cy="171294"/>
            </a:xfrm>
            <a:custGeom>
              <a:rect b="b" l="l" r="r" t="t"/>
              <a:pathLst>
                <a:path extrusionOk="0" h="6523" w="10567">
                  <a:moveTo>
                    <a:pt x="9408" y="0"/>
                  </a:moveTo>
                  <a:cubicBezTo>
                    <a:pt x="8987" y="0"/>
                    <a:pt x="8645" y="338"/>
                    <a:pt x="8605" y="378"/>
                  </a:cubicBezTo>
                  <a:lnTo>
                    <a:pt x="5829" y="2658"/>
                  </a:lnTo>
                  <a:lnTo>
                    <a:pt x="5829" y="2658"/>
                  </a:lnTo>
                  <a:cubicBezTo>
                    <a:pt x="5822" y="2578"/>
                    <a:pt x="5743" y="1881"/>
                    <a:pt x="4958" y="1881"/>
                  </a:cubicBezTo>
                  <a:cubicBezTo>
                    <a:pt x="4190" y="1877"/>
                    <a:pt x="3644" y="1871"/>
                    <a:pt x="3240" y="1871"/>
                  </a:cubicBezTo>
                  <a:cubicBezTo>
                    <a:pt x="2431" y="1871"/>
                    <a:pt x="2186" y="1897"/>
                    <a:pt x="1848" y="2024"/>
                  </a:cubicBezTo>
                  <a:lnTo>
                    <a:pt x="1" y="2780"/>
                  </a:lnTo>
                  <a:lnTo>
                    <a:pt x="1398" y="6522"/>
                  </a:lnTo>
                  <a:cubicBezTo>
                    <a:pt x="2489" y="6070"/>
                    <a:pt x="2444" y="6005"/>
                    <a:pt x="3480" y="6005"/>
                  </a:cubicBezTo>
                  <a:cubicBezTo>
                    <a:pt x="3825" y="6005"/>
                    <a:pt x="4291" y="6013"/>
                    <a:pt x="4958" y="6015"/>
                  </a:cubicBezTo>
                  <a:cubicBezTo>
                    <a:pt x="5552" y="5996"/>
                    <a:pt x="6116" y="5728"/>
                    <a:pt x="6518" y="5288"/>
                  </a:cubicBezTo>
                  <a:lnTo>
                    <a:pt x="9935" y="1632"/>
                  </a:lnTo>
                  <a:cubicBezTo>
                    <a:pt x="10050" y="1507"/>
                    <a:pt x="10567" y="828"/>
                    <a:pt x="9983" y="244"/>
                  </a:cubicBezTo>
                  <a:cubicBezTo>
                    <a:pt x="9788" y="64"/>
                    <a:pt x="9591" y="0"/>
                    <a:pt x="9408"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6"/>
            <p:cNvSpPr/>
            <p:nvPr/>
          </p:nvSpPr>
          <p:spPr>
            <a:xfrm>
              <a:off x="4082843" y="3558454"/>
              <a:ext cx="56328" cy="106353"/>
            </a:xfrm>
            <a:custGeom>
              <a:rect b="b" l="l" r="r" t="t"/>
              <a:pathLst>
                <a:path extrusionOk="0" h="4050" w="2145">
                  <a:moveTo>
                    <a:pt x="747" y="1"/>
                  </a:moveTo>
                  <a:lnTo>
                    <a:pt x="1" y="307"/>
                  </a:lnTo>
                  <a:lnTo>
                    <a:pt x="1398" y="4049"/>
                  </a:lnTo>
                  <a:lnTo>
                    <a:pt x="2145" y="3743"/>
                  </a:lnTo>
                  <a:lnTo>
                    <a:pt x="747" y="1"/>
                  </a:ln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6"/>
            <p:cNvSpPr/>
            <p:nvPr/>
          </p:nvSpPr>
          <p:spPr>
            <a:xfrm>
              <a:off x="4155977" y="3543880"/>
              <a:ext cx="79962" cy="50944"/>
            </a:xfrm>
            <a:custGeom>
              <a:rect b="b" l="l" r="r" t="t"/>
              <a:pathLst>
                <a:path extrusionOk="0" h="1940" w="3045">
                  <a:moveTo>
                    <a:pt x="2489" y="1"/>
                  </a:moveTo>
                  <a:lnTo>
                    <a:pt x="2489" y="1"/>
                  </a:lnTo>
                  <a:cubicBezTo>
                    <a:pt x="2556" y="336"/>
                    <a:pt x="2633" y="929"/>
                    <a:pt x="2422" y="1235"/>
                  </a:cubicBezTo>
                  <a:cubicBezTo>
                    <a:pt x="2290" y="1419"/>
                    <a:pt x="2118" y="1458"/>
                    <a:pt x="1670" y="1458"/>
                  </a:cubicBezTo>
                  <a:cubicBezTo>
                    <a:pt x="1370" y="1458"/>
                    <a:pt x="945" y="1440"/>
                    <a:pt x="326" y="1436"/>
                  </a:cubicBezTo>
                  <a:cubicBezTo>
                    <a:pt x="1" y="1436"/>
                    <a:pt x="1" y="1924"/>
                    <a:pt x="326" y="1924"/>
                  </a:cubicBezTo>
                  <a:cubicBezTo>
                    <a:pt x="837" y="1924"/>
                    <a:pt x="1239" y="1939"/>
                    <a:pt x="1562" y="1939"/>
                  </a:cubicBezTo>
                  <a:cubicBezTo>
                    <a:pt x="2219" y="1939"/>
                    <a:pt x="2551" y="1879"/>
                    <a:pt x="2815" y="1513"/>
                  </a:cubicBezTo>
                  <a:cubicBezTo>
                    <a:pt x="2958" y="1274"/>
                    <a:pt x="3044" y="1006"/>
                    <a:pt x="3044" y="738"/>
                  </a:cubicBezTo>
                  <a:cubicBezTo>
                    <a:pt x="3035" y="642"/>
                    <a:pt x="2958" y="154"/>
                    <a:pt x="2489"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6"/>
            <p:cNvSpPr/>
            <p:nvPr/>
          </p:nvSpPr>
          <p:spPr>
            <a:xfrm>
              <a:off x="4038359" y="3553701"/>
              <a:ext cx="86500" cy="139756"/>
            </a:xfrm>
            <a:custGeom>
              <a:rect b="b" l="l" r="r" t="t"/>
              <a:pathLst>
                <a:path extrusionOk="0" h="5322" w="3294">
                  <a:moveTo>
                    <a:pt x="1358" y="0"/>
                  </a:moveTo>
                  <a:cubicBezTo>
                    <a:pt x="1324" y="0"/>
                    <a:pt x="1289" y="6"/>
                    <a:pt x="1255" y="19"/>
                  </a:cubicBezTo>
                  <a:lnTo>
                    <a:pt x="1" y="488"/>
                  </a:lnTo>
                  <a:lnTo>
                    <a:pt x="1800" y="5321"/>
                  </a:lnTo>
                  <a:lnTo>
                    <a:pt x="3063" y="4852"/>
                  </a:lnTo>
                  <a:cubicBezTo>
                    <a:pt x="3217" y="4795"/>
                    <a:pt x="3293" y="4623"/>
                    <a:pt x="3236" y="4479"/>
                  </a:cubicBezTo>
                  <a:lnTo>
                    <a:pt x="1628" y="192"/>
                  </a:lnTo>
                  <a:cubicBezTo>
                    <a:pt x="1583" y="73"/>
                    <a:pt x="1476" y="0"/>
                    <a:pt x="1358"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6"/>
            <p:cNvSpPr/>
            <p:nvPr/>
          </p:nvSpPr>
          <p:spPr>
            <a:xfrm>
              <a:off x="4078826" y="3658741"/>
              <a:ext cx="46034" cy="34716"/>
            </a:xfrm>
            <a:custGeom>
              <a:rect b="b" l="l" r="r" t="t"/>
              <a:pathLst>
                <a:path extrusionOk="0" h="1322" w="1753">
                  <a:moveTo>
                    <a:pt x="1513" y="0"/>
                  </a:moveTo>
                  <a:cubicBezTo>
                    <a:pt x="1484" y="48"/>
                    <a:pt x="1436" y="77"/>
                    <a:pt x="1379" y="96"/>
                  </a:cubicBezTo>
                  <a:lnTo>
                    <a:pt x="1" y="613"/>
                  </a:lnTo>
                  <a:lnTo>
                    <a:pt x="259" y="1321"/>
                  </a:lnTo>
                  <a:lnTo>
                    <a:pt x="1522" y="852"/>
                  </a:lnTo>
                  <a:cubicBezTo>
                    <a:pt x="1676" y="795"/>
                    <a:pt x="1752" y="623"/>
                    <a:pt x="1695" y="479"/>
                  </a:cubicBezTo>
                  <a:lnTo>
                    <a:pt x="1513"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73"/>
          <p:cNvSpPr txBox="1"/>
          <p:nvPr>
            <p:ph type="title"/>
          </p:nvPr>
        </p:nvSpPr>
        <p:spPr>
          <a:xfrm>
            <a:off x="831402" y="1276600"/>
            <a:ext cx="2393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900"/>
              <a:t>p</a:t>
            </a:r>
            <a:endParaRPr i="1" sz="2900"/>
          </a:p>
        </p:txBody>
      </p:sp>
      <p:sp>
        <p:nvSpPr>
          <p:cNvPr id="2431" name="Google Shape;2431;p73"/>
          <p:cNvSpPr txBox="1"/>
          <p:nvPr>
            <p:ph idx="1" type="subTitle"/>
          </p:nvPr>
        </p:nvSpPr>
        <p:spPr>
          <a:xfrm>
            <a:off x="932052" y="1769050"/>
            <a:ext cx="21921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Autoregressive Order</a:t>
            </a:r>
            <a:endParaRPr sz="1300"/>
          </a:p>
        </p:txBody>
      </p:sp>
      <p:sp>
        <p:nvSpPr>
          <p:cNvPr id="2432" name="Google Shape;2432;p73"/>
          <p:cNvSpPr txBox="1"/>
          <p:nvPr>
            <p:ph idx="2" type="title"/>
          </p:nvPr>
        </p:nvSpPr>
        <p:spPr>
          <a:xfrm>
            <a:off x="3475950" y="1276600"/>
            <a:ext cx="2393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900"/>
              <a:t>d</a:t>
            </a:r>
            <a:endParaRPr i="1" sz="2900"/>
          </a:p>
        </p:txBody>
      </p:sp>
      <p:sp>
        <p:nvSpPr>
          <p:cNvPr id="2433" name="Google Shape;2433;p73"/>
          <p:cNvSpPr txBox="1"/>
          <p:nvPr>
            <p:ph idx="3" type="subTitle"/>
          </p:nvPr>
        </p:nvSpPr>
        <p:spPr>
          <a:xfrm>
            <a:off x="3526275" y="1769063"/>
            <a:ext cx="21921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Differencing Order</a:t>
            </a:r>
            <a:endParaRPr sz="1300"/>
          </a:p>
        </p:txBody>
      </p:sp>
      <p:sp>
        <p:nvSpPr>
          <p:cNvPr id="2434" name="Google Shape;2434;p73"/>
          <p:cNvSpPr txBox="1"/>
          <p:nvPr>
            <p:ph idx="4" type="title"/>
          </p:nvPr>
        </p:nvSpPr>
        <p:spPr>
          <a:xfrm>
            <a:off x="1080625" y="2620750"/>
            <a:ext cx="18606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P</a:t>
            </a:r>
            <a:endParaRPr i="1" sz="2600"/>
          </a:p>
        </p:txBody>
      </p:sp>
      <p:sp>
        <p:nvSpPr>
          <p:cNvPr id="2435" name="Google Shape;2435;p73"/>
          <p:cNvSpPr txBox="1"/>
          <p:nvPr>
            <p:ph idx="5" type="subTitle"/>
          </p:nvPr>
        </p:nvSpPr>
        <p:spPr>
          <a:xfrm>
            <a:off x="1128925" y="3217200"/>
            <a:ext cx="17640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a:t>
            </a:r>
            <a:r>
              <a:rPr lang="en" sz="1300"/>
              <a:t>Autoregressive</a:t>
            </a:r>
            <a:r>
              <a:rPr lang="en" sz="1300"/>
              <a:t> Order</a:t>
            </a:r>
            <a:endParaRPr sz="1300"/>
          </a:p>
        </p:txBody>
      </p:sp>
      <p:sp>
        <p:nvSpPr>
          <p:cNvPr id="2436" name="Google Shape;2436;p73"/>
          <p:cNvSpPr txBox="1"/>
          <p:nvPr>
            <p:ph idx="6" type="title"/>
          </p:nvPr>
        </p:nvSpPr>
        <p:spPr>
          <a:xfrm>
            <a:off x="2972625" y="2620750"/>
            <a:ext cx="1712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D</a:t>
            </a:r>
            <a:endParaRPr i="1" sz="2600"/>
          </a:p>
        </p:txBody>
      </p:sp>
      <p:sp>
        <p:nvSpPr>
          <p:cNvPr id="2437" name="Google Shape;2437;p73"/>
          <p:cNvSpPr txBox="1"/>
          <p:nvPr>
            <p:ph idx="7" type="subTitle"/>
          </p:nvPr>
        </p:nvSpPr>
        <p:spPr>
          <a:xfrm>
            <a:off x="2972625" y="3217225"/>
            <a:ext cx="16716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Differencing Order</a:t>
            </a:r>
            <a:endParaRPr sz="1300"/>
          </a:p>
        </p:txBody>
      </p:sp>
      <p:sp>
        <p:nvSpPr>
          <p:cNvPr id="2438" name="Google Shape;2438;p73"/>
          <p:cNvSpPr txBox="1"/>
          <p:nvPr>
            <p:ph idx="8" type="title"/>
          </p:nvPr>
        </p:nvSpPr>
        <p:spPr>
          <a:xfrm>
            <a:off x="5919198" y="1276600"/>
            <a:ext cx="23934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900"/>
              <a:t>q</a:t>
            </a:r>
            <a:endParaRPr i="1" sz="2900"/>
          </a:p>
        </p:txBody>
      </p:sp>
      <p:sp>
        <p:nvSpPr>
          <p:cNvPr id="2439" name="Google Shape;2439;p73"/>
          <p:cNvSpPr txBox="1"/>
          <p:nvPr>
            <p:ph idx="9" type="subTitle"/>
          </p:nvPr>
        </p:nvSpPr>
        <p:spPr>
          <a:xfrm>
            <a:off x="6019848" y="1769063"/>
            <a:ext cx="21921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Moving Average Order</a:t>
            </a:r>
            <a:endParaRPr sz="1300"/>
          </a:p>
        </p:txBody>
      </p:sp>
      <p:sp>
        <p:nvSpPr>
          <p:cNvPr id="2440" name="Google Shape;2440;p73"/>
          <p:cNvSpPr txBox="1"/>
          <p:nvPr>
            <p:ph idx="13" type="title"/>
          </p:nvPr>
        </p:nvSpPr>
        <p:spPr>
          <a:xfrm>
            <a:off x="5010737" y="2620750"/>
            <a:ext cx="15036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Q</a:t>
            </a:r>
            <a:endParaRPr i="1" sz="2600"/>
          </a:p>
        </p:txBody>
      </p:sp>
      <p:sp>
        <p:nvSpPr>
          <p:cNvPr id="2441" name="Google Shape;2441;p73"/>
          <p:cNvSpPr txBox="1"/>
          <p:nvPr>
            <p:ph idx="14" type="subTitle"/>
          </p:nvPr>
        </p:nvSpPr>
        <p:spPr>
          <a:xfrm>
            <a:off x="5068625" y="3296025"/>
            <a:ext cx="13878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Moving Average Order</a:t>
            </a:r>
            <a:endParaRPr sz="1300"/>
          </a:p>
        </p:txBody>
      </p:sp>
      <p:sp>
        <p:nvSpPr>
          <p:cNvPr id="2442" name="Google Shape;2442;p73"/>
          <p:cNvSpPr txBox="1"/>
          <p:nvPr>
            <p:ph idx="15" type="title"/>
          </p:nvPr>
        </p:nvSpPr>
        <p:spPr>
          <a:xfrm>
            <a:off x="717450" y="182025"/>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SARIMAX Parameters</a:t>
            </a:r>
            <a:endParaRPr sz="3400"/>
          </a:p>
        </p:txBody>
      </p:sp>
      <p:sp>
        <p:nvSpPr>
          <p:cNvPr id="2443" name="Google Shape;2443;p73"/>
          <p:cNvSpPr txBox="1"/>
          <p:nvPr>
            <p:ph idx="13" type="title"/>
          </p:nvPr>
        </p:nvSpPr>
        <p:spPr>
          <a:xfrm>
            <a:off x="6514325" y="2620750"/>
            <a:ext cx="1503600" cy="5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600"/>
              <a:t>s/m</a:t>
            </a:r>
            <a:endParaRPr i="1" sz="2600"/>
          </a:p>
        </p:txBody>
      </p:sp>
      <p:sp>
        <p:nvSpPr>
          <p:cNvPr id="2444" name="Google Shape;2444;p73"/>
          <p:cNvSpPr txBox="1"/>
          <p:nvPr>
            <p:ph idx="14" type="subTitle"/>
          </p:nvPr>
        </p:nvSpPr>
        <p:spPr>
          <a:xfrm>
            <a:off x="6635775" y="3217200"/>
            <a:ext cx="14502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Seasonal Period</a:t>
            </a:r>
            <a:endParaRPr sz="1300"/>
          </a:p>
        </p:txBody>
      </p:sp>
      <p:grpSp>
        <p:nvGrpSpPr>
          <p:cNvPr id="2445" name="Google Shape;2445;p73"/>
          <p:cNvGrpSpPr/>
          <p:nvPr/>
        </p:nvGrpSpPr>
        <p:grpSpPr>
          <a:xfrm>
            <a:off x="2571650" y="4112075"/>
            <a:ext cx="4000710" cy="695050"/>
            <a:chOff x="238125" y="1725700"/>
            <a:chExt cx="7139025" cy="2260325"/>
          </a:xfrm>
        </p:grpSpPr>
        <p:sp>
          <p:nvSpPr>
            <p:cNvPr id="2446" name="Google Shape;2446;p7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FFD96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pic>
        <p:nvPicPr>
          <p:cNvPr id="2460" name="Google Shape;2460;p74"/>
          <p:cNvPicPr preferRelativeResize="0"/>
          <p:nvPr/>
        </p:nvPicPr>
        <p:blipFill>
          <a:blip r:embed="rId3">
            <a:alphaModFix/>
          </a:blip>
          <a:stretch>
            <a:fillRect/>
          </a:stretch>
        </p:blipFill>
        <p:spPr>
          <a:xfrm>
            <a:off x="107375" y="1218750"/>
            <a:ext cx="4009950" cy="2797500"/>
          </a:xfrm>
          <a:prstGeom prst="rect">
            <a:avLst/>
          </a:prstGeom>
          <a:noFill/>
          <a:ln cap="flat" cmpd="sng" w="9525">
            <a:solidFill>
              <a:schemeClr val="accent1"/>
            </a:solidFill>
            <a:prstDash val="solid"/>
            <a:round/>
            <a:headEnd len="sm" w="sm" type="none"/>
            <a:tailEnd len="sm" w="sm" type="none"/>
          </a:ln>
        </p:spPr>
      </p:pic>
      <p:pic>
        <p:nvPicPr>
          <p:cNvPr id="2461" name="Google Shape;2461;p74"/>
          <p:cNvPicPr preferRelativeResize="0"/>
          <p:nvPr/>
        </p:nvPicPr>
        <p:blipFill>
          <a:blip r:embed="rId4">
            <a:alphaModFix/>
          </a:blip>
          <a:stretch>
            <a:fillRect/>
          </a:stretch>
        </p:blipFill>
        <p:spPr>
          <a:xfrm>
            <a:off x="4710925" y="1218750"/>
            <a:ext cx="4313099" cy="2797501"/>
          </a:xfrm>
          <a:prstGeom prst="rect">
            <a:avLst/>
          </a:prstGeom>
          <a:noFill/>
          <a:ln cap="flat" cmpd="sng" w="9525">
            <a:solidFill>
              <a:schemeClr val="accent1"/>
            </a:solidFill>
            <a:prstDash val="solid"/>
            <a:round/>
            <a:headEnd len="sm" w="sm" type="none"/>
            <a:tailEnd len="sm" w="sm" type="none"/>
          </a:ln>
        </p:spPr>
      </p:pic>
      <p:sp>
        <p:nvSpPr>
          <p:cNvPr id="2462" name="Google Shape;2462;p74"/>
          <p:cNvSpPr/>
          <p:nvPr/>
        </p:nvSpPr>
        <p:spPr>
          <a:xfrm>
            <a:off x="4196325" y="2374400"/>
            <a:ext cx="435600" cy="2148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463" name="Google Shape;2463;p74"/>
          <p:cNvSpPr txBox="1"/>
          <p:nvPr>
            <p:ph idx="4294967295" type="title"/>
          </p:nvPr>
        </p:nvSpPr>
        <p:spPr>
          <a:xfrm>
            <a:off x="717450" y="14525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800"/>
              <a:t>AutoArima</a:t>
            </a:r>
            <a:r>
              <a:rPr lang="en" sz="2800"/>
              <a:t> To Find Optimal Model Parameters</a:t>
            </a:r>
            <a:endParaRPr sz="2800"/>
          </a:p>
        </p:txBody>
      </p:sp>
      <p:sp>
        <p:nvSpPr>
          <p:cNvPr id="2464" name="Google Shape;2464;p74"/>
          <p:cNvSpPr/>
          <p:nvPr/>
        </p:nvSpPr>
        <p:spPr>
          <a:xfrm>
            <a:off x="4805650" y="1256675"/>
            <a:ext cx="1648200" cy="1704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Asap"/>
              <a:ea typeface="Asap"/>
              <a:cs typeface="Asap"/>
              <a:sym typeface="Asap"/>
            </a:endParaRPr>
          </a:p>
        </p:txBody>
      </p:sp>
      <p:sp>
        <p:nvSpPr>
          <p:cNvPr id="2465" name="Google Shape;2465;p74"/>
          <p:cNvSpPr/>
          <p:nvPr/>
        </p:nvSpPr>
        <p:spPr>
          <a:xfrm>
            <a:off x="4805650" y="1957625"/>
            <a:ext cx="2311200" cy="1446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Asap"/>
              <a:ea typeface="Asap"/>
              <a:cs typeface="Asap"/>
              <a:sym typeface="Asap"/>
            </a:endParaRPr>
          </a:p>
        </p:txBody>
      </p:sp>
      <p:sp>
        <p:nvSpPr>
          <p:cNvPr id="2466" name="Google Shape;2466;p74"/>
          <p:cNvSpPr/>
          <p:nvPr/>
        </p:nvSpPr>
        <p:spPr>
          <a:xfrm>
            <a:off x="7193500" y="2102225"/>
            <a:ext cx="1761000" cy="1143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Asap"/>
              <a:ea typeface="Asap"/>
              <a:cs typeface="Asap"/>
              <a:sym typeface="Asap"/>
            </a:endParaRPr>
          </a:p>
        </p:txBody>
      </p:sp>
      <p:cxnSp>
        <p:nvCxnSpPr>
          <p:cNvPr id="2467" name="Google Shape;2467;p74"/>
          <p:cNvCxnSpPr/>
          <p:nvPr/>
        </p:nvCxnSpPr>
        <p:spPr>
          <a:xfrm>
            <a:off x="1913425" y="1420850"/>
            <a:ext cx="719700" cy="0"/>
          </a:xfrm>
          <a:prstGeom prst="straightConnector1">
            <a:avLst/>
          </a:prstGeom>
          <a:noFill/>
          <a:ln cap="flat" cmpd="sng" w="9525">
            <a:solidFill>
              <a:srgbClr val="980000"/>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pic>
        <p:nvPicPr>
          <p:cNvPr id="2472" name="Google Shape;2472;p75"/>
          <p:cNvPicPr preferRelativeResize="0"/>
          <p:nvPr/>
        </p:nvPicPr>
        <p:blipFill rotWithShape="1">
          <a:blip r:embed="rId3">
            <a:alphaModFix/>
          </a:blip>
          <a:srcRect b="1947" l="0" r="0" t="3489"/>
          <a:stretch/>
        </p:blipFill>
        <p:spPr>
          <a:xfrm>
            <a:off x="625175" y="0"/>
            <a:ext cx="7994676" cy="3283750"/>
          </a:xfrm>
          <a:prstGeom prst="rect">
            <a:avLst/>
          </a:prstGeom>
          <a:noFill/>
          <a:ln cap="flat" cmpd="sng" w="9525">
            <a:solidFill>
              <a:schemeClr val="accent1"/>
            </a:solidFill>
            <a:prstDash val="solid"/>
            <a:round/>
            <a:headEnd len="sm" w="sm" type="none"/>
            <a:tailEnd len="sm" w="sm" type="none"/>
          </a:ln>
        </p:spPr>
      </p:pic>
      <p:pic>
        <p:nvPicPr>
          <p:cNvPr id="2473" name="Google Shape;2473;p75"/>
          <p:cNvPicPr preferRelativeResize="0"/>
          <p:nvPr/>
        </p:nvPicPr>
        <p:blipFill>
          <a:blip r:embed="rId4">
            <a:alphaModFix/>
          </a:blip>
          <a:stretch>
            <a:fillRect/>
          </a:stretch>
        </p:blipFill>
        <p:spPr>
          <a:xfrm>
            <a:off x="625175" y="3346900"/>
            <a:ext cx="5704025" cy="1796600"/>
          </a:xfrm>
          <a:prstGeom prst="rect">
            <a:avLst/>
          </a:prstGeom>
          <a:noFill/>
          <a:ln cap="flat" cmpd="sng" w="9525">
            <a:solidFill>
              <a:schemeClr val="accent1"/>
            </a:solidFill>
            <a:prstDash val="solid"/>
            <a:round/>
            <a:headEnd len="sm" w="sm" type="none"/>
            <a:tailEnd len="sm" w="sm" type="none"/>
          </a:ln>
        </p:spPr>
      </p:pic>
      <p:graphicFrame>
        <p:nvGraphicFramePr>
          <p:cNvPr id="2474" name="Google Shape;2474;p75"/>
          <p:cNvGraphicFramePr/>
          <p:nvPr/>
        </p:nvGraphicFramePr>
        <p:xfrm>
          <a:off x="6490125" y="3551838"/>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73,973.87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73,399.53</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0.78 %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pic>
        <p:nvPicPr>
          <p:cNvPr id="2479" name="Google Shape;2479;p76"/>
          <p:cNvPicPr preferRelativeResize="0"/>
          <p:nvPr/>
        </p:nvPicPr>
        <p:blipFill>
          <a:blip r:embed="rId3">
            <a:alphaModFix/>
          </a:blip>
          <a:stretch>
            <a:fillRect/>
          </a:stretch>
        </p:blipFill>
        <p:spPr>
          <a:xfrm>
            <a:off x="1207500" y="593600"/>
            <a:ext cx="7127352" cy="39531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77"/>
          <p:cNvSpPr txBox="1"/>
          <p:nvPr>
            <p:ph type="title"/>
          </p:nvPr>
        </p:nvSpPr>
        <p:spPr>
          <a:xfrm>
            <a:off x="3706900" y="2585125"/>
            <a:ext cx="4731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County Forecasts</a:t>
            </a:r>
            <a:endParaRPr sz="3500"/>
          </a:p>
        </p:txBody>
      </p:sp>
      <p:sp>
        <p:nvSpPr>
          <p:cNvPr id="2485" name="Google Shape;2485;p77"/>
          <p:cNvSpPr txBox="1"/>
          <p:nvPr>
            <p:ph idx="1" type="subTitle"/>
          </p:nvPr>
        </p:nvSpPr>
        <p:spPr>
          <a:xfrm>
            <a:off x="3483700" y="3263200"/>
            <a:ext cx="5178000" cy="4479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Predicted Consumptions with Error Values</a:t>
            </a:r>
            <a:endParaRPr sz="1200"/>
          </a:p>
          <a:p>
            <a:pPr indent="-304800" lvl="0" marL="457200" rtl="0" algn="l">
              <a:lnSpc>
                <a:spcPct val="115000"/>
              </a:lnSpc>
              <a:spcBef>
                <a:spcPts val="0"/>
              </a:spcBef>
              <a:spcAft>
                <a:spcPts val="0"/>
              </a:spcAft>
              <a:buSzPts val="1200"/>
              <a:buChar char="➔"/>
            </a:pPr>
            <a:r>
              <a:rPr lang="en" sz="1200"/>
              <a:t>Projected </a:t>
            </a:r>
            <a:r>
              <a:rPr lang="en" sz="1200" u="sng"/>
              <a:t>Percentage Change</a:t>
            </a:r>
            <a:r>
              <a:rPr lang="en" sz="1200"/>
              <a:t> Based On Forecasted Period</a:t>
            </a:r>
            <a:endParaRPr sz="1200"/>
          </a:p>
        </p:txBody>
      </p:sp>
      <p:grpSp>
        <p:nvGrpSpPr>
          <p:cNvPr id="2486" name="Google Shape;2486;p77"/>
          <p:cNvGrpSpPr/>
          <p:nvPr/>
        </p:nvGrpSpPr>
        <p:grpSpPr>
          <a:xfrm>
            <a:off x="6534950" y="1738131"/>
            <a:ext cx="707021" cy="741903"/>
            <a:chOff x="1674650" y="238125"/>
            <a:chExt cx="4256600" cy="5228350"/>
          </a:xfrm>
        </p:grpSpPr>
        <p:sp>
          <p:nvSpPr>
            <p:cNvPr id="2487" name="Google Shape;2487;p77"/>
            <p:cNvSpPr/>
            <p:nvPr/>
          </p:nvSpPr>
          <p:spPr>
            <a:xfrm>
              <a:off x="1674650" y="238125"/>
              <a:ext cx="4256600" cy="4305600"/>
            </a:xfrm>
            <a:custGeom>
              <a:rect b="b" l="l" r="r" t="t"/>
              <a:pathLst>
                <a:path extrusionOk="0" h="172224" w="170264">
                  <a:moveTo>
                    <a:pt x="85144" y="0"/>
                  </a:moveTo>
                  <a:cubicBezTo>
                    <a:pt x="45269" y="0"/>
                    <a:pt x="13824" y="28430"/>
                    <a:pt x="6765" y="63600"/>
                  </a:cubicBezTo>
                  <a:cubicBezTo>
                    <a:pt x="1" y="97815"/>
                    <a:pt x="14755" y="131146"/>
                    <a:pt x="44411" y="148744"/>
                  </a:cubicBezTo>
                  <a:cubicBezTo>
                    <a:pt x="50563" y="152298"/>
                    <a:pt x="54386" y="158939"/>
                    <a:pt x="54386" y="166071"/>
                  </a:cubicBezTo>
                  <a:lnTo>
                    <a:pt x="85144" y="172223"/>
                  </a:lnTo>
                  <a:lnTo>
                    <a:pt x="115903" y="166071"/>
                  </a:lnTo>
                  <a:cubicBezTo>
                    <a:pt x="115903" y="158939"/>
                    <a:pt x="119702" y="152298"/>
                    <a:pt x="125853" y="148744"/>
                  </a:cubicBezTo>
                  <a:cubicBezTo>
                    <a:pt x="155509" y="131146"/>
                    <a:pt x="170263" y="97815"/>
                    <a:pt x="163499" y="63600"/>
                  </a:cubicBezTo>
                  <a:cubicBezTo>
                    <a:pt x="156416" y="28332"/>
                    <a:pt x="124849" y="0"/>
                    <a:pt x="85144"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3803250" y="238125"/>
              <a:ext cx="2128000" cy="4305600"/>
            </a:xfrm>
            <a:custGeom>
              <a:rect b="b" l="l" r="r" t="t"/>
              <a:pathLst>
                <a:path extrusionOk="0" h="172224" w="85120">
                  <a:moveTo>
                    <a:pt x="0" y="0"/>
                  </a:moveTo>
                  <a:lnTo>
                    <a:pt x="0" y="172223"/>
                  </a:lnTo>
                  <a:lnTo>
                    <a:pt x="30759" y="166071"/>
                  </a:lnTo>
                  <a:cubicBezTo>
                    <a:pt x="30759" y="158939"/>
                    <a:pt x="34558" y="152298"/>
                    <a:pt x="40709" y="148744"/>
                  </a:cubicBezTo>
                  <a:cubicBezTo>
                    <a:pt x="70365" y="131146"/>
                    <a:pt x="85119" y="97815"/>
                    <a:pt x="78355" y="63600"/>
                  </a:cubicBezTo>
                  <a:cubicBezTo>
                    <a:pt x="71272" y="28332"/>
                    <a:pt x="39705" y="0"/>
                    <a:pt x="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2726700" y="1711100"/>
              <a:ext cx="2153125" cy="3337500"/>
            </a:xfrm>
            <a:custGeom>
              <a:rect b="b" l="l" r="r" t="t"/>
              <a:pathLst>
                <a:path extrusionOk="0" h="133500" w="86125">
                  <a:moveTo>
                    <a:pt x="67669" y="17475"/>
                  </a:moveTo>
                  <a:lnTo>
                    <a:pt x="73698" y="23504"/>
                  </a:lnTo>
                  <a:cubicBezTo>
                    <a:pt x="72694" y="35562"/>
                    <a:pt x="64826" y="46028"/>
                    <a:pt x="53258" y="50072"/>
                  </a:cubicBezTo>
                  <a:lnTo>
                    <a:pt x="50194" y="51199"/>
                  </a:lnTo>
                  <a:lnTo>
                    <a:pt x="43062" y="80830"/>
                  </a:lnTo>
                  <a:lnTo>
                    <a:pt x="35930" y="51199"/>
                  </a:lnTo>
                  <a:lnTo>
                    <a:pt x="32842" y="50072"/>
                  </a:lnTo>
                  <a:cubicBezTo>
                    <a:pt x="21274" y="46028"/>
                    <a:pt x="13407" y="35562"/>
                    <a:pt x="12426" y="23504"/>
                  </a:cubicBezTo>
                  <a:lnTo>
                    <a:pt x="18456" y="17475"/>
                  </a:lnTo>
                  <a:lnTo>
                    <a:pt x="30759" y="29778"/>
                  </a:lnTo>
                  <a:lnTo>
                    <a:pt x="43062" y="17475"/>
                  </a:lnTo>
                  <a:lnTo>
                    <a:pt x="55366" y="29778"/>
                  </a:lnTo>
                  <a:lnTo>
                    <a:pt x="67669" y="17475"/>
                  </a:lnTo>
                  <a:close/>
                  <a:moveTo>
                    <a:pt x="18456" y="0"/>
                  </a:moveTo>
                  <a:lnTo>
                    <a:pt x="0" y="18455"/>
                  </a:lnTo>
                  <a:lnTo>
                    <a:pt x="0" y="21053"/>
                  </a:lnTo>
                  <a:cubicBezTo>
                    <a:pt x="0" y="38136"/>
                    <a:pt x="10074" y="53527"/>
                    <a:pt x="25465" y="60414"/>
                  </a:cubicBezTo>
                  <a:lnTo>
                    <a:pt x="43062" y="133499"/>
                  </a:lnTo>
                  <a:lnTo>
                    <a:pt x="60635" y="60414"/>
                  </a:lnTo>
                  <a:cubicBezTo>
                    <a:pt x="76027" y="53527"/>
                    <a:pt x="86124" y="38136"/>
                    <a:pt x="86124" y="21053"/>
                  </a:cubicBezTo>
                  <a:lnTo>
                    <a:pt x="86124" y="18455"/>
                  </a:lnTo>
                  <a:lnTo>
                    <a:pt x="67669" y="0"/>
                  </a:lnTo>
                  <a:lnTo>
                    <a:pt x="55366" y="12303"/>
                  </a:lnTo>
                  <a:lnTo>
                    <a:pt x="43062" y="0"/>
                  </a:lnTo>
                  <a:lnTo>
                    <a:pt x="30759" y="12303"/>
                  </a:lnTo>
                  <a:lnTo>
                    <a:pt x="184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3803250" y="1711100"/>
              <a:ext cx="1076575" cy="3337500"/>
            </a:xfrm>
            <a:custGeom>
              <a:rect b="b" l="l" r="r" t="t"/>
              <a:pathLst>
                <a:path extrusionOk="0" h="133500" w="43063">
                  <a:moveTo>
                    <a:pt x="0" y="0"/>
                  </a:moveTo>
                  <a:lnTo>
                    <a:pt x="0" y="17475"/>
                  </a:lnTo>
                  <a:lnTo>
                    <a:pt x="12304" y="29778"/>
                  </a:lnTo>
                  <a:lnTo>
                    <a:pt x="24607" y="17475"/>
                  </a:lnTo>
                  <a:lnTo>
                    <a:pt x="30636" y="23504"/>
                  </a:lnTo>
                  <a:cubicBezTo>
                    <a:pt x="29632" y="35562"/>
                    <a:pt x="21764" y="46028"/>
                    <a:pt x="10196" y="50072"/>
                  </a:cubicBezTo>
                  <a:lnTo>
                    <a:pt x="7132" y="51199"/>
                  </a:lnTo>
                  <a:lnTo>
                    <a:pt x="0" y="80830"/>
                  </a:lnTo>
                  <a:lnTo>
                    <a:pt x="0" y="133499"/>
                  </a:lnTo>
                  <a:lnTo>
                    <a:pt x="17573" y="60414"/>
                  </a:lnTo>
                  <a:cubicBezTo>
                    <a:pt x="32965" y="53527"/>
                    <a:pt x="43062" y="38136"/>
                    <a:pt x="43062" y="21053"/>
                  </a:cubicBezTo>
                  <a:lnTo>
                    <a:pt x="43062" y="18455"/>
                  </a:lnTo>
                  <a:lnTo>
                    <a:pt x="24607" y="0"/>
                  </a:lnTo>
                  <a:lnTo>
                    <a:pt x="12304" y="1230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3034275" y="4389900"/>
              <a:ext cx="1537950" cy="1076575"/>
            </a:xfrm>
            <a:custGeom>
              <a:rect b="b" l="l" r="r" t="t"/>
              <a:pathLst>
                <a:path extrusionOk="0" h="43063" w="61518">
                  <a:moveTo>
                    <a:pt x="1" y="0"/>
                  </a:moveTo>
                  <a:lnTo>
                    <a:pt x="1" y="12304"/>
                  </a:lnTo>
                  <a:cubicBezTo>
                    <a:pt x="1" y="29288"/>
                    <a:pt x="13775" y="43062"/>
                    <a:pt x="30759" y="43062"/>
                  </a:cubicBezTo>
                  <a:cubicBezTo>
                    <a:pt x="47719" y="43062"/>
                    <a:pt x="61518" y="29288"/>
                    <a:pt x="61518" y="12304"/>
                  </a:cubicBezTo>
                  <a:lnTo>
                    <a:pt x="615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3803250" y="4389900"/>
              <a:ext cx="768975" cy="1076575"/>
            </a:xfrm>
            <a:custGeom>
              <a:rect b="b" l="l" r="r" t="t"/>
              <a:pathLst>
                <a:path extrusionOk="0" h="43063" w="30759">
                  <a:moveTo>
                    <a:pt x="0" y="0"/>
                  </a:moveTo>
                  <a:lnTo>
                    <a:pt x="0" y="43062"/>
                  </a:lnTo>
                  <a:cubicBezTo>
                    <a:pt x="16960" y="43062"/>
                    <a:pt x="30759" y="29288"/>
                    <a:pt x="30759" y="12304"/>
                  </a:cubicBezTo>
                  <a:lnTo>
                    <a:pt x="307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78"/>
          <p:cNvSpPr txBox="1"/>
          <p:nvPr>
            <p:ph idx="3" type="title"/>
          </p:nvPr>
        </p:nvSpPr>
        <p:spPr>
          <a:xfrm>
            <a:off x="1201975" y="2099975"/>
            <a:ext cx="20433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Zip Codes</a:t>
            </a:r>
            <a:endParaRPr sz="2700"/>
          </a:p>
        </p:txBody>
      </p:sp>
      <p:sp>
        <p:nvSpPr>
          <p:cNvPr id="2498" name="Google Shape;2498;p78"/>
          <p:cNvSpPr txBox="1"/>
          <p:nvPr>
            <p:ph idx="4" type="title"/>
          </p:nvPr>
        </p:nvSpPr>
        <p:spPr>
          <a:xfrm>
            <a:off x="6435625" y="2144250"/>
            <a:ext cx="19989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Counties</a:t>
            </a:r>
            <a:endParaRPr sz="2700"/>
          </a:p>
        </p:txBody>
      </p:sp>
      <p:grpSp>
        <p:nvGrpSpPr>
          <p:cNvPr id="2499" name="Google Shape;2499;p78"/>
          <p:cNvGrpSpPr/>
          <p:nvPr/>
        </p:nvGrpSpPr>
        <p:grpSpPr>
          <a:xfrm>
            <a:off x="4121835" y="2333336"/>
            <a:ext cx="1526379" cy="234640"/>
            <a:chOff x="6336019" y="3733725"/>
            <a:chExt cx="2566206" cy="351310"/>
          </a:xfrm>
        </p:grpSpPr>
        <p:sp>
          <p:nvSpPr>
            <p:cNvPr id="2500" name="Google Shape;2500;p78"/>
            <p:cNvSpPr/>
            <p:nvPr/>
          </p:nvSpPr>
          <p:spPr>
            <a:xfrm>
              <a:off x="6336019" y="3733735"/>
              <a:ext cx="1881300" cy="351300"/>
            </a:xfrm>
            <a:prstGeom prst="homePlate">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8"/>
            <p:cNvSpPr/>
            <p:nvPr/>
          </p:nvSpPr>
          <p:spPr>
            <a:xfrm>
              <a:off x="8098525" y="3733725"/>
              <a:ext cx="346500" cy="351300"/>
            </a:xfrm>
            <a:prstGeom prst="chevron">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8"/>
            <p:cNvSpPr/>
            <p:nvPr/>
          </p:nvSpPr>
          <p:spPr>
            <a:xfrm>
              <a:off x="8327125" y="3733725"/>
              <a:ext cx="346500" cy="351300"/>
            </a:xfrm>
            <a:prstGeom prst="chevron">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8"/>
            <p:cNvSpPr/>
            <p:nvPr/>
          </p:nvSpPr>
          <p:spPr>
            <a:xfrm>
              <a:off x="8555725" y="3733725"/>
              <a:ext cx="346500" cy="351300"/>
            </a:xfrm>
            <a:prstGeom prst="chevron">
              <a:avLst>
                <a:gd fmla="val 50000" name="adj"/>
              </a:avLst>
            </a:prstGeom>
            <a:solidFill>
              <a:schemeClr val="accent1"/>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4" name="Google Shape;2504;p78"/>
          <p:cNvSpPr txBox="1"/>
          <p:nvPr>
            <p:ph idx="4294967295" type="subTitle"/>
          </p:nvPr>
        </p:nvSpPr>
        <p:spPr>
          <a:xfrm>
            <a:off x="2662263" y="3044775"/>
            <a:ext cx="4492500" cy="46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i="1" lang="en">
                <a:latin typeface="Asap SemiBold"/>
                <a:ea typeface="Asap SemiBold"/>
                <a:cs typeface="Asap SemiBold"/>
                <a:sym typeface="Asap SemiBold"/>
              </a:rPr>
              <a:t>Mapped + Grouped to their associated Counties</a:t>
            </a:r>
            <a:endParaRPr i="1">
              <a:latin typeface="Asap SemiBold"/>
              <a:ea typeface="Asap SemiBold"/>
              <a:cs typeface="Asap SemiBold"/>
              <a:sym typeface="Asap SemiBold"/>
            </a:endParaRPr>
          </a:p>
        </p:txBody>
      </p:sp>
      <p:grpSp>
        <p:nvGrpSpPr>
          <p:cNvPr id="2505" name="Google Shape;2505;p78"/>
          <p:cNvGrpSpPr/>
          <p:nvPr/>
        </p:nvGrpSpPr>
        <p:grpSpPr>
          <a:xfrm>
            <a:off x="4418693" y="1218226"/>
            <a:ext cx="979675" cy="658353"/>
            <a:chOff x="3568234" y="3791410"/>
            <a:chExt cx="347501" cy="359284"/>
          </a:xfrm>
        </p:grpSpPr>
        <p:sp>
          <p:nvSpPr>
            <p:cNvPr id="2506" name="Google Shape;2506;p78"/>
            <p:cNvSpPr/>
            <p:nvPr/>
          </p:nvSpPr>
          <p:spPr>
            <a:xfrm>
              <a:off x="3657682" y="3791410"/>
              <a:ext cx="151899" cy="160750"/>
            </a:xfrm>
            <a:custGeom>
              <a:rect b="b" l="l" r="r" t="t"/>
              <a:pathLst>
                <a:path extrusionOk="0" h="6139" w="5801">
                  <a:moveTo>
                    <a:pt x="3210" y="1"/>
                  </a:moveTo>
                  <a:cubicBezTo>
                    <a:pt x="2700" y="1"/>
                    <a:pt x="2177" y="155"/>
                    <a:pt x="1708" y="498"/>
                  </a:cubicBezTo>
                  <a:cubicBezTo>
                    <a:pt x="0" y="1738"/>
                    <a:pt x="429" y="4390"/>
                    <a:pt x="2433" y="5039"/>
                  </a:cubicBezTo>
                  <a:lnTo>
                    <a:pt x="3024" y="6031"/>
                  </a:lnTo>
                  <a:cubicBezTo>
                    <a:pt x="3067" y="6103"/>
                    <a:pt x="3141" y="6139"/>
                    <a:pt x="3215" y="6139"/>
                  </a:cubicBezTo>
                  <a:cubicBezTo>
                    <a:pt x="3289" y="6139"/>
                    <a:pt x="3363" y="6103"/>
                    <a:pt x="3406" y="6031"/>
                  </a:cubicBezTo>
                  <a:lnTo>
                    <a:pt x="4007" y="5039"/>
                  </a:lnTo>
                  <a:cubicBezTo>
                    <a:pt x="5075" y="4696"/>
                    <a:pt x="5800" y="3703"/>
                    <a:pt x="5800" y="2587"/>
                  </a:cubicBezTo>
                  <a:cubicBezTo>
                    <a:pt x="5800" y="1062"/>
                    <a:pt x="4547" y="1"/>
                    <a:pt x="3210"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8"/>
            <p:cNvSpPr/>
            <p:nvPr/>
          </p:nvSpPr>
          <p:spPr>
            <a:xfrm>
              <a:off x="3727858" y="3822413"/>
              <a:ext cx="48992" cy="48992"/>
            </a:xfrm>
            <a:custGeom>
              <a:rect b="b" l="l" r="r" t="t"/>
              <a:pathLst>
                <a:path extrusionOk="0" h="1871" w="1871">
                  <a:moveTo>
                    <a:pt x="936" y="1"/>
                  </a:moveTo>
                  <a:cubicBezTo>
                    <a:pt x="421" y="1"/>
                    <a:pt x="1" y="421"/>
                    <a:pt x="1" y="936"/>
                  </a:cubicBezTo>
                  <a:cubicBezTo>
                    <a:pt x="1" y="1451"/>
                    <a:pt x="421" y="1871"/>
                    <a:pt x="936" y="1871"/>
                  </a:cubicBezTo>
                  <a:cubicBezTo>
                    <a:pt x="1451" y="1871"/>
                    <a:pt x="1871" y="1451"/>
                    <a:pt x="1871" y="936"/>
                  </a:cubicBezTo>
                  <a:cubicBezTo>
                    <a:pt x="1871" y="421"/>
                    <a:pt x="1451" y="1"/>
                    <a:pt x="936" y="1"/>
                  </a:cubicBez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8"/>
            <p:cNvSpPr/>
            <p:nvPr/>
          </p:nvSpPr>
          <p:spPr>
            <a:xfrm>
              <a:off x="3710890" y="3816731"/>
              <a:ext cx="82823" cy="60173"/>
            </a:xfrm>
            <a:custGeom>
              <a:rect b="b" l="l" r="r" t="t"/>
              <a:pathLst>
                <a:path extrusionOk="0" h="2298" w="3163">
                  <a:moveTo>
                    <a:pt x="1584" y="428"/>
                  </a:moveTo>
                  <a:cubicBezTo>
                    <a:pt x="1784" y="428"/>
                    <a:pt x="1965" y="504"/>
                    <a:pt x="2099" y="638"/>
                  </a:cubicBezTo>
                  <a:cubicBezTo>
                    <a:pt x="2585" y="1124"/>
                    <a:pt x="2188" y="1881"/>
                    <a:pt x="1598" y="1881"/>
                  </a:cubicBezTo>
                  <a:cubicBezTo>
                    <a:pt x="1505" y="1881"/>
                    <a:pt x="1407" y="1862"/>
                    <a:pt x="1307" y="1821"/>
                  </a:cubicBezTo>
                  <a:cubicBezTo>
                    <a:pt x="573" y="1525"/>
                    <a:pt x="792" y="428"/>
                    <a:pt x="1584" y="428"/>
                  </a:cubicBezTo>
                  <a:close/>
                  <a:moveTo>
                    <a:pt x="1608" y="0"/>
                  </a:moveTo>
                  <a:cubicBezTo>
                    <a:pt x="1463" y="0"/>
                    <a:pt x="1310" y="30"/>
                    <a:pt x="1154" y="94"/>
                  </a:cubicBezTo>
                  <a:cubicBezTo>
                    <a:pt x="0" y="571"/>
                    <a:pt x="334" y="2298"/>
                    <a:pt x="1584" y="2298"/>
                  </a:cubicBezTo>
                  <a:cubicBezTo>
                    <a:pt x="1889" y="2298"/>
                    <a:pt x="2185" y="2174"/>
                    <a:pt x="2395" y="1964"/>
                  </a:cubicBezTo>
                  <a:cubicBezTo>
                    <a:pt x="3162" y="1196"/>
                    <a:pt x="2538" y="0"/>
                    <a:pt x="160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8"/>
            <p:cNvSpPr/>
            <p:nvPr/>
          </p:nvSpPr>
          <p:spPr>
            <a:xfrm>
              <a:off x="3699631" y="3857973"/>
              <a:ext cx="44017" cy="39670"/>
            </a:xfrm>
            <a:custGeom>
              <a:rect b="b" l="l" r="r" t="t"/>
              <a:pathLst>
                <a:path extrusionOk="0" h="1515" w="1681">
                  <a:moveTo>
                    <a:pt x="1368" y="1"/>
                  </a:moveTo>
                  <a:cubicBezTo>
                    <a:pt x="1315" y="1"/>
                    <a:pt x="1259" y="25"/>
                    <a:pt x="1212" y="83"/>
                  </a:cubicBezTo>
                  <a:lnTo>
                    <a:pt x="144" y="1161"/>
                  </a:lnTo>
                  <a:cubicBezTo>
                    <a:pt x="1" y="1285"/>
                    <a:pt x="96" y="1514"/>
                    <a:pt x="287" y="1514"/>
                  </a:cubicBezTo>
                  <a:cubicBezTo>
                    <a:pt x="344" y="1514"/>
                    <a:pt x="392" y="1486"/>
                    <a:pt x="430" y="1448"/>
                  </a:cubicBezTo>
                  <a:lnTo>
                    <a:pt x="1508" y="379"/>
                  </a:lnTo>
                  <a:cubicBezTo>
                    <a:pt x="1681" y="228"/>
                    <a:pt x="1533" y="1"/>
                    <a:pt x="136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8"/>
            <p:cNvSpPr/>
            <p:nvPr/>
          </p:nvSpPr>
          <p:spPr>
            <a:xfrm>
              <a:off x="3568234" y="3947316"/>
              <a:ext cx="86960" cy="201179"/>
            </a:xfrm>
            <a:custGeom>
              <a:rect b="b" l="l" r="r" t="t"/>
              <a:pathLst>
                <a:path extrusionOk="0" h="7683" w="3321">
                  <a:moveTo>
                    <a:pt x="3321" y="1"/>
                  </a:moveTo>
                  <a:lnTo>
                    <a:pt x="153" y="1060"/>
                  </a:lnTo>
                  <a:cubicBezTo>
                    <a:pt x="68" y="1088"/>
                    <a:pt x="1" y="1174"/>
                    <a:pt x="10" y="1270"/>
                  </a:cubicBezTo>
                  <a:lnTo>
                    <a:pt x="10" y="7461"/>
                  </a:lnTo>
                  <a:cubicBezTo>
                    <a:pt x="2" y="7588"/>
                    <a:pt x="107" y="7683"/>
                    <a:pt x="225" y="7683"/>
                  </a:cubicBezTo>
                  <a:cubicBezTo>
                    <a:pt x="249" y="7683"/>
                    <a:pt x="273" y="7679"/>
                    <a:pt x="297" y="7671"/>
                  </a:cubicBezTo>
                  <a:lnTo>
                    <a:pt x="3321" y="6660"/>
                  </a:lnTo>
                  <a:lnTo>
                    <a:pt x="332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8"/>
            <p:cNvSpPr/>
            <p:nvPr/>
          </p:nvSpPr>
          <p:spPr>
            <a:xfrm>
              <a:off x="3655169" y="3947316"/>
              <a:ext cx="86960" cy="203379"/>
            </a:xfrm>
            <a:custGeom>
              <a:rect b="b" l="l" r="r" t="t"/>
              <a:pathLst>
                <a:path extrusionOk="0" h="7767" w="3321">
                  <a:moveTo>
                    <a:pt x="1" y="1"/>
                  </a:moveTo>
                  <a:lnTo>
                    <a:pt x="1" y="6660"/>
                  </a:lnTo>
                  <a:lnTo>
                    <a:pt x="3321" y="7766"/>
                  </a:lnTo>
                  <a:lnTo>
                    <a:pt x="3321" y="1107"/>
                  </a:ln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8"/>
            <p:cNvSpPr/>
            <p:nvPr/>
          </p:nvSpPr>
          <p:spPr>
            <a:xfrm>
              <a:off x="3742103" y="3947316"/>
              <a:ext cx="86699" cy="203379"/>
            </a:xfrm>
            <a:custGeom>
              <a:rect b="b" l="l" r="r" t="t"/>
              <a:pathLst>
                <a:path extrusionOk="0" h="7767" w="3311">
                  <a:moveTo>
                    <a:pt x="3311" y="1"/>
                  </a:moveTo>
                  <a:lnTo>
                    <a:pt x="1" y="1107"/>
                  </a:lnTo>
                  <a:lnTo>
                    <a:pt x="1" y="7766"/>
                  </a:lnTo>
                  <a:lnTo>
                    <a:pt x="3311" y="6660"/>
                  </a:lnTo>
                  <a:lnTo>
                    <a:pt x="331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8"/>
            <p:cNvSpPr/>
            <p:nvPr/>
          </p:nvSpPr>
          <p:spPr>
            <a:xfrm>
              <a:off x="3828775" y="3947316"/>
              <a:ext cx="86960" cy="201179"/>
            </a:xfrm>
            <a:custGeom>
              <a:rect b="b" l="l" r="r" t="t"/>
              <a:pathLst>
                <a:path extrusionOk="0" h="7683" w="3321">
                  <a:moveTo>
                    <a:pt x="1" y="1"/>
                  </a:moveTo>
                  <a:lnTo>
                    <a:pt x="1" y="6660"/>
                  </a:lnTo>
                  <a:lnTo>
                    <a:pt x="3025" y="7671"/>
                  </a:lnTo>
                  <a:cubicBezTo>
                    <a:pt x="3049" y="7679"/>
                    <a:pt x="3073" y="7683"/>
                    <a:pt x="3096" y="7683"/>
                  </a:cubicBezTo>
                  <a:cubicBezTo>
                    <a:pt x="3215" y="7683"/>
                    <a:pt x="3321" y="7588"/>
                    <a:pt x="3321" y="7461"/>
                  </a:cubicBezTo>
                  <a:lnTo>
                    <a:pt x="3321" y="1270"/>
                  </a:lnTo>
                  <a:cubicBezTo>
                    <a:pt x="3321" y="1174"/>
                    <a:pt x="3254" y="1088"/>
                    <a:pt x="3168" y="1060"/>
                  </a:cubicBez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8"/>
            <p:cNvSpPr/>
            <p:nvPr/>
          </p:nvSpPr>
          <p:spPr>
            <a:xfrm>
              <a:off x="3582741" y="3962556"/>
              <a:ext cx="318776" cy="173135"/>
            </a:xfrm>
            <a:custGeom>
              <a:rect b="b" l="l" r="r" t="t"/>
              <a:pathLst>
                <a:path extrusionOk="0" h="6612" w="12174">
                  <a:moveTo>
                    <a:pt x="2776" y="1"/>
                  </a:moveTo>
                  <a:lnTo>
                    <a:pt x="153" y="869"/>
                  </a:lnTo>
                  <a:cubicBezTo>
                    <a:pt x="57" y="898"/>
                    <a:pt x="0" y="983"/>
                    <a:pt x="0" y="1079"/>
                  </a:cubicBezTo>
                  <a:lnTo>
                    <a:pt x="0" y="6135"/>
                  </a:lnTo>
                  <a:cubicBezTo>
                    <a:pt x="0" y="6254"/>
                    <a:pt x="100" y="6347"/>
                    <a:pt x="215" y="6347"/>
                  </a:cubicBezTo>
                  <a:cubicBezTo>
                    <a:pt x="239" y="6347"/>
                    <a:pt x="263" y="6343"/>
                    <a:pt x="286" y="6335"/>
                  </a:cubicBezTo>
                  <a:lnTo>
                    <a:pt x="2595" y="5563"/>
                  </a:lnTo>
                  <a:cubicBezTo>
                    <a:pt x="2652" y="5543"/>
                    <a:pt x="2712" y="5534"/>
                    <a:pt x="2772" y="5534"/>
                  </a:cubicBezTo>
                  <a:cubicBezTo>
                    <a:pt x="2831" y="5534"/>
                    <a:pt x="2891" y="5543"/>
                    <a:pt x="2948" y="5563"/>
                  </a:cubicBezTo>
                  <a:lnTo>
                    <a:pt x="3225" y="5658"/>
                  </a:lnTo>
                  <a:lnTo>
                    <a:pt x="6087" y="6612"/>
                  </a:lnTo>
                  <a:lnTo>
                    <a:pt x="9225" y="5563"/>
                  </a:lnTo>
                  <a:cubicBezTo>
                    <a:pt x="9283" y="5543"/>
                    <a:pt x="9342" y="5534"/>
                    <a:pt x="9401" y="5534"/>
                  </a:cubicBezTo>
                  <a:cubicBezTo>
                    <a:pt x="9459" y="5534"/>
                    <a:pt x="9516" y="5543"/>
                    <a:pt x="9569" y="5563"/>
                  </a:cubicBezTo>
                  <a:lnTo>
                    <a:pt x="9855" y="5658"/>
                  </a:lnTo>
                  <a:lnTo>
                    <a:pt x="11877" y="6335"/>
                  </a:lnTo>
                  <a:cubicBezTo>
                    <a:pt x="11900" y="6343"/>
                    <a:pt x="11923" y="6346"/>
                    <a:pt x="11945" y="6346"/>
                  </a:cubicBezTo>
                  <a:cubicBezTo>
                    <a:pt x="12065" y="6346"/>
                    <a:pt x="12173" y="6246"/>
                    <a:pt x="12173" y="6125"/>
                  </a:cubicBezTo>
                  <a:lnTo>
                    <a:pt x="12173" y="1079"/>
                  </a:lnTo>
                  <a:cubicBezTo>
                    <a:pt x="12164" y="983"/>
                    <a:pt x="12106" y="898"/>
                    <a:pt x="12011" y="869"/>
                  </a:cubicBezTo>
                  <a:lnTo>
                    <a:pt x="9845" y="153"/>
                  </a:lnTo>
                  <a:lnTo>
                    <a:pt x="9397" y="1"/>
                  </a:lnTo>
                  <a:lnTo>
                    <a:pt x="6249" y="1050"/>
                  </a:lnTo>
                  <a:cubicBezTo>
                    <a:pt x="6192" y="1064"/>
                    <a:pt x="6134" y="1072"/>
                    <a:pt x="6077" y="1072"/>
                  </a:cubicBezTo>
                  <a:cubicBezTo>
                    <a:pt x="6020" y="1072"/>
                    <a:pt x="5963" y="1064"/>
                    <a:pt x="5905" y="1050"/>
                  </a:cubicBezTo>
                  <a:lnTo>
                    <a:pt x="3225" y="153"/>
                  </a:lnTo>
                  <a:lnTo>
                    <a:pt x="2776"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8"/>
            <p:cNvSpPr/>
            <p:nvPr/>
          </p:nvSpPr>
          <p:spPr>
            <a:xfrm>
              <a:off x="3582741" y="3962556"/>
              <a:ext cx="72454" cy="166196"/>
            </a:xfrm>
            <a:custGeom>
              <a:rect b="b" l="l" r="r" t="t"/>
              <a:pathLst>
                <a:path extrusionOk="0" h="6347" w="2767">
                  <a:moveTo>
                    <a:pt x="2767" y="1"/>
                  </a:moveTo>
                  <a:lnTo>
                    <a:pt x="143" y="869"/>
                  </a:lnTo>
                  <a:cubicBezTo>
                    <a:pt x="57" y="898"/>
                    <a:pt x="0" y="983"/>
                    <a:pt x="0" y="1079"/>
                  </a:cubicBezTo>
                  <a:lnTo>
                    <a:pt x="0" y="6135"/>
                  </a:lnTo>
                  <a:cubicBezTo>
                    <a:pt x="0" y="6254"/>
                    <a:pt x="100" y="6347"/>
                    <a:pt x="210" y="6347"/>
                  </a:cubicBezTo>
                  <a:cubicBezTo>
                    <a:pt x="232" y="6347"/>
                    <a:pt x="255" y="6343"/>
                    <a:pt x="277" y="6335"/>
                  </a:cubicBezTo>
                  <a:lnTo>
                    <a:pt x="2595" y="5572"/>
                  </a:lnTo>
                  <a:cubicBezTo>
                    <a:pt x="2652" y="5553"/>
                    <a:pt x="2709" y="5543"/>
                    <a:pt x="2767" y="5543"/>
                  </a:cubicBezTo>
                  <a:lnTo>
                    <a:pt x="2767"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8"/>
            <p:cNvSpPr/>
            <p:nvPr/>
          </p:nvSpPr>
          <p:spPr>
            <a:xfrm>
              <a:off x="3742103" y="3962556"/>
              <a:ext cx="86699" cy="173135"/>
            </a:xfrm>
            <a:custGeom>
              <a:rect b="b" l="l" r="r" t="t"/>
              <a:pathLst>
                <a:path extrusionOk="0" h="6612" w="3311">
                  <a:moveTo>
                    <a:pt x="3311" y="1"/>
                  </a:moveTo>
                  <a:lnTo>
                    <a:pt x="172" y="1050"/>
                  </a:lnTo>
                  <a:cubicBezTo>
                    <a:pt x="115" y="1060"/>
                    <a:pt x="58" y="1069"/>
                    <a:pt x="1" y="1079"/>
                  </a:cubicBezTo>
                  <a:lnTo>
                    <a:pt x="1" y="6612"/>
                  </a:lnTo>
                  <a:lnTo>
                    <a:pt x="3139" y="5572"/>
                  </a:lnTo>
                  <a:cubicBezTo>
                    <a:pt x="3197" y="5553"/>
                    <a:pt x="3254" y="5543"/>
                    <a:pt x="3311" y="5543"/>
                  </a:cubicBezTo>
                  <a:lnTo>
                    <a:pt x="3311" y="1"/>
                  </a:lnTo>
                  <a:close/>
                </a:path>
              </a:pathLst>
            </a:cu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7" name="Google Shape;2517;p78"/>
          <p:cNvSpPr txBox="1"/>
          <p:nvPr/>
        </p:nvSpPr>
        <p:spPr>
          <a:xfrm>
            <a:off x="1959475" y="4598100"/>
            <a:ext cx="57672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Asap"/>
                <a:ea typeface="Asap"/>
                <a:cs typeface="Asap"/>
                <a:sym typeface="Asap"/>
              </a:rPr>
              <a:t>Data Source: </a:t>
            </a:r>
            <a:r>
              <a:rPr lang="en" sz="1100" u="sng">
                <a:solidFill>
                  <a:schemeClr val="hlink"/>
                </a:solidFill>
                <a:latin typeface="Asap"/>
                <a:ea typeface="Asap"/>
                <a:cs typeface="Asap"/>
                <a:sym typeface="Asap"/>
                <a:hlinkClick r:id="rId3"/>
              </a:rPr>
              <a:t>California ZIP Codes List, Map, and Demographics (unitedstateszipcodes.org)</a:t>
            </a:r>
            <a:endParaRPr sz="1100">
              <a:solidFill>
                <a:schemeClr val="accent1"/>
              </a:solidFill>
              <a:latin typeface="Asap"/>
              <a:ea typeface="Asap"/>
              <a:cs typeface="Asap"/>
              <a:sym typeface="Asap"/>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p79"/>
          <p:cNvSpPr txBox="1"/>
          <p:nvPr>
            <p:ph type="title"/>
          </p:nvPr>
        </p:nvSpPr>
        <p:spPr>
          <a:xfrm>
            <a:off x="693400" y="1848400"/>
            <a:ext cx="4198800" cy="1861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400"/>
              <a:t>Counties With A Projected Usage </a:t>
            </a:r>
            <a:r>
              <a:rPr i="1" lang="en" sz="3400" u="sng"/>
              <a:t>Increase</a:t>
            </a:r>
            <a:endParaRPr i="1" sz="3400" u="sng"/>
          </a:p>
        </p:txBody>
      </p:sp>
      <p:sp>
        <p:nvSpPr>
          <p:cNvPr id="2523" name="Google Shape;2523;p79"/>
          <p:cNvSpPr/>
          <p:nvPr/>
        </p:nvSpPr>
        <p:spPr>
          <a:xfrm>
            <a:off x="4950825" y="2305600"/>
            <a:ext cx="522600" cy="947100"/>
          </a:xfrm>
          <a:prstGeom prst="upArrow">
            <a:avLst>
              <a:gd fmla="val 50000" name="adj1"/>
              <a:gd fmla="val 50000" name="adj2"/>
            </a:avLst>
          </a:prstGeom>
          <a:solidFill>
            <a:srgbClr val="FFC800"/>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pic>
        <p:nvPicPr>
          <p:cNvPr id="2528" name="Google Shape;2528;p80"/>
          <p:cNvPicPr preferRelativeResize="0"/>
          <p:nvPr/>
        </p:nvPicPr>
        <p:blipFill rotWithShape="1">
          <a:blip r:embed="rId3">
            <a:alphaModFix/>
          </a:blip>
          <a:srcRect b="1809" l="0" r="0" t="3939"/>
          <a:stretch/>
        </p:blipFill>
        <p:spPr>
          <a:xfrm>
            <a:off x="833575" y="0"/>
            <a:ext cx="7925200" cy="3353225"/>
          </a:xfrm>
          <a:prstGeom prst="rect">
            <a:avLst/>
          </a:prstGeom>
          <a:noFill/>
          <a:ln cap="flat" cmpd="sng" w="9525">
            <a:solidFill>
              <a:schemeClr val="accent1"/>
            </a:solidFill>
            <a:prstDash val="solid"/>
            <a:round/>
            <a:headEnd len="sm" w="sm" type="none"/>
            <a:tailEnd len="sm" w="sm" type="none"/>
          </a:ln>
        </p:spPr>
      </p:pic>
      <p:pic>
        <p:nvPicPr>
          <p:cNvPr id="2529" name="Google Shape;2529;p80"/>
          <p:cNvPicPr preferRelativeResize="0"/>
          <p:nvPr/>
        </p:nvPicPr>
        <p:blipFill>
          <a:blip r:embed="rId4">
            <a:alphaModFix/>
          </a:blip>
          <a:stretch>
            <a:fillRect/>
          </a:stretch>
        </p:blipFill>
        <p:spPr>
          <a:xfrm>
            <a:off x="833575" y="3454250"/>
            <a:ext cx="5107201" cy="1689250"/>
          </a:xfrm>
          <a:prstGeom prst="rect">
            <a:avLst/>
          </a:prstGeom>
          <a:noFill/>
          <a:ln cap="flat" cmpd="sng" w="9525">
            <a:solidFill>
              <a:schemeClr val="accent1"/>
            </a:solidFill>
            <a:prstDash val="solid"/>
            <a:round/>
            <a:headEnd len="sm" w="sm" type="none"/>
            <a:tailEnd len="sm" w="sm" type="none"/>
          </a:ln>
        </p:spPr>
      </p:pic>
      <p:graphicFrame>
        <p:nvGraphicFramePr>
          <p:cNvPr id="2530" name="Google Shape;2530;p80"/>
          <p:cNvGraphicFramePr/>
          <p:nvPr/>
        </p:nvGraphicFramePr>
        <p:xfrm>
          <a:off x="6364375" y="3519350"/>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27,171.17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27,400.190</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0.84 %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pic>
        <p:nvPicPr>
          <p:cNvPr id="2535" name="Google Shape;2535;p81"/>
          <p:cNvPicPr preferRelativeResize="0"/>
          <p:nvPr/>
        </p:nvPicPr>
        <p:blipFill>
          <a:blip r:embed="rId3">
            <a:alphaModFix/>
          </a:blip>
          <a:stretch>
            <a:fillRect/>
          </a:stretch>
        </p:blipFill>
        <p:spPr>
          <a:xfrm>
            <a:off x="1591350" y="596863"/>
            <a:ext cx="5961298" cy="3949773"/>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pic>
        <p:nvPicPr>
          <p:cNvPr id="2540" name="Google Shape;2540;p82"/>
          <p:cNvPicPr preferRelativeResize="0"/>
          <p:nvPr/>
        </p:nvPicPr>
        <p:blipFill rotWithShape="1">
          <a:blip r:embed="rId3">
            <a:alphaModFix/>
          </a:blip>
          <a:srcRect b="1944" l="0" r="0" t="4096"/>
          <a:stretch/>
        </p:blipFill>
        <p:spPr>
          <a:xfrm>
            <a:off x="757800" y="0"/>
            <a:ext cx="7893626" cy="3309025"/>
          </a:xfrm>
          <a:prstGeom prst="rect">
            <a:avLst/>
          </a:prstGeom>
          <a:noFill/>
          <a:ln cap="flat" cmpd="sng" w="9525">
            <a:solidFill>
              <a:schemeClr val="accent1"/>
            </a:solidFill>
            <a:prstDash val="solid"/>
            <a:round/>
            <a:headEnd len="sm" w="sm" type="none"/>
            <a:tailEnd len="sm" w="sm" type="none"/>
          </a:ln>
        </p:spPr>
      </p:pic>
      <p:pic>
        <p:nvPicPr>
          <p:cNvPr id="2541" name="Google Shape;2541;p82"/>
          <p:cNvPicPr preferRelativeResize="0"/>
          <p:nvPr/>
        </p:nvPicPr>
        <p:blipFill>
          <a:blip r:embed="rId4">
            <a:alphaModFix/>
          </a:blip>
          <a:stretch>
            <a:fillRect/>
          </a:stretch>
        </p:blipFill>
        <p:spPr>
          <a:xfrm>
            <a:off x="757800" y="3391100"/>
            <a:ext cx="4862500" cy="1752400"/>
          </a:xfrm>
          <a:prstGeom prst="rect">
            <a:avLst/>
          </a:prstGeom>
          <a:noFill/>
          <a:ln cap="flat" cmpd="sng" w="9525">
            <a:solidFill>
              <a:schemeClr val="accent1"/>
            </a:solidFill>
            <a:prstDash val="solid"/>
            <a:round/>
            <a:headEnd len="sm" w="sm" type="none"/>
            <a:tailEnd len="sm" w="sm" type="none"/>
          </a:ln>
        </p:spPr>
      </p:pic>
      <p:graphicFrame>
        <p:nvGraphicFramePr>
          <p:cNvPr id="2542" name="Google Shape;2542;p82"/>
          <p:cNvGraphicFramePr/>
          <p:nvPr/>
        </p:nvGraphicFramePr>
        <p:xfrm>
          <a:off x="6257025" y="3519350"/>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9,533.59</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9,851.71</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3.34 %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47"/>
          <p:cNvSpPr txBox="1"/>
          <p:nvPr>
            <p:ph idx="4294967295" type="title"/>
          </p:nvPr>
        </p:nvSpPr>
        <p:spPr>
          <a:xfrm>
            <a:off x="195150" y="845150"/>
            <a:ext cx="4794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Energy Systems Infrastructure Planning</a:t>
            </a:r>
            <a:endParaRPr sz="2000"/>
          </a:p>
        </p:txBody>
      </p:sp>
      <p:sp>
        <p:nvSpPr>
          <p:cNvPr id="1844" name="Google Shape;1844;p47"/>
          <p:cNvSpPr txBox="1"/>
          <p:nvPr>
            <p:ph idx="4294967295" type="title"/>
          </p:nvPr>
        </p:nvSpPr>
        <p:spPr>
          <a:xfrm>
            <a:off x="195150" y="120725"/>
            <a:ext cx="8210400" cy="63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California’s Energy Policies &amp; Initiatives</a:t>
            </a:r>
            <a:endParaRPr sz="2600"/>
          </a:p>
        </p:txBody>
      </p:sp>
      <p:sp>
        <p:nvSpPr>
          <p:cNvPr id="1845" name="Google Shape;1845;p47"/>
          <p:cNvSpPr txBox="1"/>
          <p:nvPr>
            <p:ph idx="4294967295" type="subTitle"/>
          </p:nvPr>
        </p:nvSpPr>
        <p:spPr>
          <a:xfrm>
            <a:off x="278775" y="1369550"/>
            <a:ext cx="4056300" cy="108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200">
                <a:solidFill>
                  <a:schemeClr val="accent6"/>
                </a:solidFill>
                <a:latin typeface="Asap SemiBold"/>
                <a:ea typeface="Asap SemiBold"/>
                <a:cs typeface="Asap SemiBold"/>
                <a:sym typeface="Asap SemiBold"/>
              </a:rPr>
              <a:t>California is transitioning its electricity system to rely increasingly on clean energy sources like solar, wind, and geothermal power as the core part of this</a:t>
            </a:r>
            <a:endParaRPr i="1" sz="1400">
              <a:solidFill>
                <a:schemeClr val="accent6"/>
              </a:solidFill>
              <a:latin typeface="Asap SemiBold"/>
              <a:ea typeface="Asap SemiBold"/>
              <a:cs typeface="Asap SemiBold"/>
              <a:sym typeface="Asap SemiBold"/>
            </a:endParaRPr>
          </a:p>
        </p:txBody>
      </p:sp>
      <p:sp>
        <p:nvSpPr>
          <p:cNvPr id="1846" name="Google Shape;1846;p47"/>
          <p:cNvSpPr txBox="1"/>
          <p:nvPr>
            <p:ph idx="4294967295" type="title"/>
          </p:nvPr>
        </p:nvSpPr>
        <p:spPr>
          <a:xfrm>
            <a:off x="4097150" y="2579650"/>
            <a:ext cx="4794900" cy="5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t>California Energy Commission</a:t>
            </a:r>
            <a:endParaRPr sz="2000"/>
          </a:p>
        </p:txBody>
      </p:sp>
      <p:sp>
        <p:nvSpPr>
          <p:cNvPr id="1847" name="Google Shape;1847;p47"/>
          <p:cNvSpPr txBox="1"/>
          <p:nvPr>
            <p:ph idx="4294967295" type="subTitle"/>
          </p:nvPr>
        </p:nvSpPr>
        <p:spPr>
          <a:xfrm>
            <a:off x="4835750" y="3152825"/>
            <a:ext cx="4056300" cy="10827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i="1" lang="en" sz="1200">
                <a:solidFill>
                  <a:schemeClr val="accent6"/>
                </a:solidFill>
                <a:latin typeface="Asap SemiBold"/>
                <a:ea typeface="Asap SemiBold"/>
                <a:cs typeface="Asap SemiBold"/>
                <a:sym typeface="Asap SemiBold"/>
              </a:rPr>
              <a:t>Implemented energy efficiency standards for buildings and appliances and offers incentives and rebates for energy-efficient upgrades</a:t>
            </a:r>
            <a:endParaRPr i="1" sz="1400">
              <a:solidFill>
                <a:schemeClr val="accent6"/>
              </a:solidFill>
              <a:latin typeface="Asap SemiBold"/>
              <a:ea typeface="Asap SemiBold"/>
              <a:cs typeface="Asap SemiBold"/>
              <a:sym typeface="Asap SemiBold"/>
            </a:endParaRPr>
          </a:p>
        </p:txBody>
      </p:sp>
      <p:pic>
        <p:nvPicPr>
          <p:cNvPr id="1848" name="Google Shape;1848;p47" title="File:California Energy Commission Logo.jpg - Wikipedia"/>
          <p:cNvPicPr preferRelativeResize="0"/>
          <p:nvPr/>
        </p:nvPicPr>
        <p:blipFill>
          <a:blip r:embed="rId3">
            <a:alphaModFix/>
          </a:blip>
          <a:stretch>
            <a:fillRect/>
          </a:stretch>
        </p:blipFill>
        <p:spPr>
          <a:xfrm>
            <a:off x="1374325" y="2752950"/>
            <a:ext cx="1865200" cy="1386075"/>
          </a:xfrm>
          <a:prstGeom prst="rect">
            <a:avLst/>
          </a:prstGeom>
          <a:noFill/>
          <a:ln cap="flat" cmpd="sng" w="9525">
            <a:solidFill>
              <a:schemeClr val="accent1"/>
            </a:solidFill>
            <a:prstDash val="solid"/>
            <a:round/>
            <a:headEnd len="sm" w="sm" type="none"/>
            <a:tailEnd len="sm" w="sm" type="none"/>
          </a:ln>
        </p:spPr>
      </p:pic>
      <p:grpSp>
        <p:nvGrpSpPr>
          <p:cNvPr id="1849" name="Google Shape;1849;p47"/>
          <p:cNvGrpSpPr/>
          <p:nvPr/>
        </p:nvGrpSpPr>
        <p:grpSpPr>
          <a:xfrm>
            <a:off x="6377151" y="1201379"/>
            <a:ext cx="1187264" cy="930435"/>
            <a:chOff x="1282755" y="1952089"/>
            <a:chExt cx="363278" cy="363338"/>
          </a:xfrm>
        </p:grpSpPr>
        <p:sp>
          <p:nvSpPr>
            <p:cNvPr id="1850" name="Google Shape;1850;p47"/>
            <p:cNvSpPr/>
            <p:nvPr/>
          </p:nvSpPr>
          <p:spPr>
            <a:xfrm>
              <a:off x="1282755" y="1952089"/>
              <a:ext cx="359924" cy="363338"/>
            </a:xfrm>
            <a:custGeom>
              <a:rect b="b" l="l" r="r" t="t"/>
              <a:pathLst>
                <a:path extrusionOk="0" h="24267" w="24039">
                  <a:moveTo>
                    <a:pt x="9104" y="6354"/>
                  </a:moveTo>
                  <a:lnTo>
                    <a:pt x="11711" y="7847"/>
                  </a:lnTo>
                  <a:lnTo>
                    <a:pt x="9104" y="9340"/>
                  </a:lnTo>
                  <a:lnTo>
                    <a:pt x="9104" y="6354"/>
                  </a:lnTo>
                  <a:close/>
                  <a:moveTo>
                    <a:pt x="15747" y="6354"/>
                  </a:moveTo>
                  <a:lnTo>
                    <a:pt x="15747" y="9340"/>
                  </a:lnTo>
                  <a:lnTo>
                    <a:pt x="13140" y="7847"/>
                  </a:lnTo>
                  <a:lnTo>
                    <a:pt x="15747" y="6354"/>
                  </a:lnTo>
                  <a:close/>
                  <a:moveTo>
                    <a:pt x="19431" y="4777"/>
                  </a:moveTo>
                  <a:cubicBezTo>
                    <a:pt x="22823" y="4777"/>
                    <a:pt x="24038" y="9305"/>
                    <a:pt x="21066" y="10980"/>
                  </a:cubicBezTo>
                  <a:lnTo>
                    <a:pt x="19868" y="11673"/>
                  </a:lnTo>
                  <a:lnTo>
                    <a:pt x="16483" y="9739"/>
                  </a:lnTo>
                  <a:lnTo>
                    <a:pt x="16483" y="5934"/>
                  </a:lnTo>
                  <a:cubicBezTo>
                    <a:pt x="17450" y="5450"/>
                    <a:pt x="18102" y="4777"/>
                    <a:pt x="19384" y="4777"/>
                  </a:cubicBezTo>
                  <a:cubicBezTo>
                    <a:pt x="19400" y="4777"/>
                    <a:pt x="19416" y="4777"/>
                    <a:pt x="19431" y="4777"/>
                  </a:cubicBezTo>
                  <a:close/>
                  <a:moveTo>
                    <a:pt x="5422" y="4777"/>
                  </a:moveTo>
                  <a:cubicBezTo>
                    <a:pt x="5430" y="4777"/>
                    <a:pt x="5437" y="4777"/>
                    <a:pt x="5445" y="4777"/>
                  </a:cubicBezTo>
                  <a:cubicBezTo>
                    <a:pt x="6749" y="4777"/>
                    <a:pt x="7422" y="5471"/>
                    <a:pt x="8389" y="5955"/>
                  </a:cubicBezTo>
                  <a:lnTo>
                    <a:pt x="8389" y="9760"/>
                  </a:lnTo>
                  <a:lnTo>
                    <a:pt x="5004" y="11694"/>
                  </a:lnTo>
                  <a:lnTo>
                    <a:pt x="3784" y="11001"/>
                  </a:lnTo>
                  <a:cubicBezTo>
                    <a:pt x="827" y="9302"/>
                    <a:pt x="2034" y="4777"/>
                    <a:pt x="5422" y="4777"/>
                  </a:cubicBezTo>
                  <a:close/>
                  <a:moveTo>
                    <a:pt x="16462" y="10559"/>
                  </a:moveTo>
                  <a:lnTo>
                    <a:pt x="19132" y="12094"/>
                  </a:lnTo>
                  <a:lnTo>
                    <a:pt x="16462" y="13608"/>
                  </a:lnTo>
                  <a:lnTo>
                    <a:pt x="16462" y="10559"/>
                  </a:lnTo>
                  <a:close/>
                  <a:moveTo>
                    <a:pt x="8389" y="10580"/>
                  </a:moveTo>
                  <a:lnTo>
                    <a:pt x="8389" y="13629"/>
                  </a:lnTo>
                  <a:lnTo>
                    <a:pt x="5719" y="12094"/>
                  </a:lnTo>
                  <a:lnTo>
                    <a:pt x="8389" y="10580"/>
                  </a:lnTo>
                  <a:close/>
                  <a:moveTo>
                    <a:pt x="12425" y="8246"/>
                  </a:moveTo>
                  <a:lnTo>
                    <a:pt x="15747" y="10160"/>
                  </a:lnTo>
                  <a:lnTo>
                    <a:pt x="15747" y="14028"/>
                  </a:lnTo>
                  <a:lnTo>
                    <a:pt x="12425" y="15920"/>
                  </a:lnTo>
                  <a:lnTo>
                    <a:pt x="9083" y="14028"/>
                  </a:lnTo>
                  <a:lnTo>
                    <a:pt x="9083" y="10160"/>
                  </a:lnTo>
                  <a:lnTo>
                    <a:pt x="12425" y="8246"/>
                  </a:lnTo>
                  <a:close/>
                  <a:moveTo>
                    <a:pt x="9104" y="14848"/>
                  </a:moveTo>
                  <a:lnTo>
                    <a:pt x="11711" y="16341"/>
                  </a:lnTo>
                  <a:lnTo>
                    <a:pt x="9104" y="17834"/>
                  </a:lnTo>
                  <a:lnTo>
                    <a:pt x="9104" y="14848"/>
                  </a:lnTo>
                  <a:close/>
                  <a:moveTo>
                    <a:pt x="15747" y="14848"/>
                  </a:moveTo>
                  <a:lnTo>
                    <a:pt x="15747" y="17834"/>
                  </a:lnTo>
                  <a:lnTo>
                    <a:pt x="13140" y="16341"/>
                  </a:lnTo>
                  <a:lnTo>
                    <a:pt x="15747" y="14848"/>
                  </a:lnTo>
                  <a:close/>
                  <a:moveTo>
                    <a:pt x="19847" y="12493"/>
                  </a:moveTo>
                  <a:lnTo>
                    <a:pt x="21066" y="13187"/>
                  </a:lnTo>
                  <a:cubicBezTo>
                    <a:pt x="22643" y="14112"/>
                    <a:pt x="23211" y="16131"/>
                    <a:pt x="22286" y="17728"/>
                  </a:cubicBezTo>
                  <a:cubicBezTo>
                    <a:pt x="21677" y="18805"/>
                    <a:pt x="20553" y="19414"/>
                    <a:pt x="19395" y="19414"/>
                  </a:cubicBezTo>
                  <a:cubicBezTo>
                    <a:pt x="18835" y="19414"/>
                    <a:pt x="18266" y="19271"/>
                    <a:pt x="17745" y="18969"/>
                  </a:cubicBezTo>
                  <a:lnTo>
                    <a:pt x="17745" y="18990"/>
                  </a:lnTo>
                  <a:lnTo>
                    <a:pt x="16462" y="18254"/>
                  </a:lnTo>
                  <a:lnTo>
                    <a:pt x="16462" y="14428"/>
                  </a:lnTo>
                  <a:lnTo>
                    <a:pt x="19847" y="12493"/>
                  </a:lnTo>
                  <a:close/>
                  <a:moveTo>
                    <a:pt x="12425" y="16761"/>
                  </a:moveTo>
                  <a:lnTo>
                    <a:pt x="15747" y="18653"/>
                  </a:lnTo>
                  <a:lnTo>
                    <a:pt x="15747" y="20146"/>
                  </a:lnTo>
                  <a:cubicBezTo>
                    <a:pt x="15747" y="21975"/>
                    <a:pt x="14254" y="23468"/>
                    <a:pt x="12425" y="23468"/>
                  </a:cubicBezTo>
                  <a:cubicBezTo>
                    <a:pt x="10575" y="23468"/>
                    <a:pt x="9104" y="21975"/>
                    <a:pt x="9104" y="20146"/>
                  </a:cubicBezTo>
                  <a:lnTo>
                    <a:pt x="9104" y="18653"/>
                  </a:lnTo>
                  <a:lnTo>
                    <a:pt x="12425" y="16761"/>
                  </a:lnTo>
                  <a:close/>
                  <a:moveTo>
                    <a:pt x="12456" y="1"/>
                  </a:moveTo>
                  <a:cubicBezTo>
                    <a:pt x="10392" y="1"/>
                    <a:pt x="8375" y="1555"/>
                    <a:pt x="8389" y="4042"/>
                  </a:cubicBezTo>
                  <a:lnTo>
                    <a:pt x="8389" y="5114"/>
                  </a:lnTo>
                  <a:lnTo>
                    <a:pt x="7443" y="4588"/>
                  </a:lnTo>
                  <a:cubicBezTo>
                    <a:pt x="6831" y="4256"/>
                    <a:pt x="6173" y="4098"/>
                    <a:pt x="5524" y="4098"/>
                  </a:cubicBezTo>
                  <a:cubicBezTo>
                    <a:pt x="4123" y="4098"/>
                    <a:pt x="2766" y="4836"/>
                    <a:pt x="2018" y="6144"/>
                  </a:cubicBezTo>
                  <a:cubicBezTo>
                    <a:pt x="925" y="8036"/>
                    <a:pt x="1556" y="10475"/>
                    <a:pt x="3427" y="11610"/>
                  </a:cubicBezTo>
                  <a:lnTo>
                    <a:pt x="4289" y="12094"/>
                  </a:lnTo>
                  <a:lnTo>
                    <a:pt x="3427" y="12577"/>
                  </a:lnTo>
                  <a:cubicBezTo>
                    <a:pt x="0" y="14554"/>
                    <a:pt x="1156" y="19768"/>
                    <a:pt x="5109" y="20104"/>
                  </a:cubicBezTo>
                  <a:lnTo>
                    <a:pt x="5130" y="20104"/>
                  </a:lnTo>
                  <a:cubicBezTo>
                    <a:pt x="5571" y="20104"/>
                    <a:pt x="5592" y="19452"/>
                    <a:pt x="5172" y="19389"/>
                  </a:cubicBezTo>
                  <a:cubicBezTo>
                    <a:pt x="1913" y="19116"/>
                    <a:pt x="967" y="14806"/>
                    <a:pt x="3784" y="13187"/>
                  </a:cubicBezTo>
                  <a:lnTo>
                    <a:pt x="5004" y="12493"/>
                  </a:lnTo>
                  <a:lnTo>
                    <a:pt x="8389" y="14428"/>
                  </a:lnTo>
                  <a:lnTo>
                    <a:pt x="8389" y="18233"/>
                  </a:lnTo>
                  <a:cubicBezTo>
                    <a:pt x="7253" y="18864"/>
                    <a:pt x="6980" y="19095"/>
                    <a:pt x="6433" y="19263"/>
                  </a:cubicBezTo>
                  <a:cubicBezTo>
                    <a:pt x="5988" y="19356"/>
                    <a:pt x="6116" y="19972"/>
                    <a:pt x="6484" y="19972"/>
                  </a:cubicBezTo>
                  <a:cubicBezTo>
                    <a:pt x="6533" y="19972"/>
                    <a:pt x="6587" y="19961"/>
                    <a:pt x="6644" y="19936"/>
                  </a:cubicBezTo>
                  <a:cubicBezTo>
                    <a:pt x="7295" y="19747"/>
                    <a:pt x="7611" y="19494"/>
                    <a:pt x="8389" y="19053"/>
                  </a:cubicBezTo>
                  <a:lnTo>
                    <a:pt x="8389" y="20125"/>
                  </a:lnTo>
                  <a:cubicBezTo>
                    <a:pt x="8326" y="22396"/>
                    <a:pt x="10155" y="24267"/>
                    <a:pt x="12425" y="24267"/>
                  </a:cubicBezTo>
                  <a:cubicBezTo>
                    <a:pt x="14696" y="24267"/>
                    <a:pt x="16525" y="22396"/>
                    <a:pt x="16462" y="20125"/>
                  </a:cubicBezTo>
                  <a:lnTo>
                    <a:pt x="16462" y="19074"/>
                  </a:lnTo>
                  <a:cubicBezTo>
                    <a:pt x="17093" y="19368"/>
                    <a:pt x="17913" y="20125"/>
                    <a:pt x="19384" y="20125"/>
                  </a:cubicBezTo>
                  <a:cubicBezTo>
                    <a:pt x="21235" y="20125"/>
                    <a:pt x="22832" y="18885"/>
                    <a:pt x="23316" y="17119"/>
                  </a:cubicBezTo>
                  <a:cubicBezTo>
                    <a:pt x="23779" y="15332"/>
                    <a:pt x="23001" y="13481"/>
                    <a:pt x="21403" y="12556"/>
                  </a:cubicBezTo>
                  <a:lnTo>
                    <a:pt x="21403" y="12577"/>
                  </a:lnTo>
                  <a:lnTo>
                    <a:pt x="20562" y="12094"/>
                  </a:lnTo>
                  <a:lnTo>
                    <a:pt x="21403" y="11610"/>
                  </a:lnTo>
                  <a:cubicBezTo>
                    <a:pt x="23337" y="10496"/>
                    <a:pt x="24010" y="8036"/>
                    <a:pt x="22917" y="6081"/>
                  </a:cubicBezTo>
                  <a:cubicBezTo>
                    <a:pt x="22167" y="4780"/>
                    <a:pt x="20800" y="4050"/>
                    <a:pt x="19396" y="4050"/>
                  </a:cubicBezTo>
                  <a:cubicBezTo>
                    <a:pt x="18713" y="4050"/>
                    <a:pt x="18021" y="4223"/>
                    <a:pt x="17387" y="4588"/>
                  </a:cubicBezTo>
                  <a:lnTo>
                    <a:pt x="16462" y="5114"/>
                  </a:lnTo>
                  <a:cubicBezTo>
                    <a:pt x="16441" y="4231"/>
                    <a:pt x="16504" y="3831"/>
                    <a:pt x="16357" y="3159"/>
                  </a:cubicBezTo>
                  <a:cubicBezTo>
                    <a:pt x="16322" y="2958"/>
                    <a:pt x="16171" y="2869"/>
                    <a:pt x="16017" y="2869"/>
                  </a:cubicBezTo>
                  <a:cubicBezTo>
                    <a:pt x="15800" y="2869"/>
                    <a:pt x="15577" y="3044"/>
                    <a:pt x="15663" y="3327"/>
                  </a:cubicBezTo>
                  <a:cubicBezTo>
                    <a:pt x="15789" y="3894"/>
                    <a:pt x="15726" y="4210"/>
                    <a:pt x="15747" y="5513"/>
                  </a:cubicBezTo>
                  <a:lnTo>
                    <a:pt x="12425" y="7426"/>
                  </a:lnTo>
                  <a:lnTo>
                    <a:pt x="9083" y="5513"/>
                  </a:lnTo>
                  <a:lnTo>
                    <a:pt x="9083" y="4042"/>
                  </a:lnTo>
                  <a:cubicBezTo>
                    <a:pt x="9083" y="1991"/>
                    <a:pt x="10748" y="706"/>
                    <a:pt x="12449" y="706"/>
                  </a:cubicBezTo>
                  <a:cubicBezTo>
                    <a:pt x="13451" y="706"/>
                    <a:pt x="14465" y="1152"/>
                    <a:pt x="15159" y="2149"/>
                  </a:cubicBezTo>
                  <a:cubicBezTo>
                    <a:pt x="15233" y="2280"/>
                    <a:pt x="15341" y="2333"/>
                    <a:pt x="15448" y="2333"/>
                  </a:cubicBezTo>
                  <a:cubicBezTo>
                    <a:pt x="15703" y="2333"/>
                    <a:pt x="15954" y="2031"/>
                    <a:pt x="15747" y="1750"/>
                  </a:cubicBezTo>
                  <a:cubicBezTo>
                    <a:pt x="14905" y="541"/>
                    <a:pt x="13672" y="1"/>
                    <a:pt x="12456"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1437900" y="2104404"/>
              <a:ext cx="61118" cy="57644"/>
            </a:xfrm>
            <a:custGeom>
              <a:rect b="b" l="l" r="r" t="t"/>
              <a:pathLst>
                <a:path extrusionOk="0" h="3850" w="4082">
                  <a:moveTo>
                    <a:pt x="2068" y="1"/>
                  </a:moveTo>
                  <a:cubicBezTo>
                    <a:pt x="1176" y="1"/>
                    <a:pt x="288" y="589"/>
                    <a:pt x="150" y="1690"/>
                  </a:cubicBezTo>
                  <a:cubicBezTo>
                    <a:pt x="1" y="2980"/>
                    <a:pt x="1036" y="3849"/>
                    <a:pt x="2094" y="3849"/>
                  </a:cubicBezTo>
                  <a:cubicBezTo>
                    <a:pt x="2673" y="3849"/>
                    <a:pt x="3259" y="3588"/>
                    <a:pt x="3661" y="2993"/>
                  </a:cubicBezTo>
                  <a:cubicBezTo>
                    <a:pt x="3998" y="2489"/>
                    <a:pt x="4082" y="1837"/>
                    <a:pt x="3871" y="1269"/>
                  </a:cubicBezTo>
                  <a:cubicBezTo>
                    <a:pt x="3556" y="409"/>
                    <a:pt x="2811" y="1"/>
                    <a:pt x="2068" y="1"/>
                  </a:cubicBezTo>
                  <a:close/>
                </a:path>
              </a:pathLst>
            </a:cu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1286214" y="2015019"/>
              <a:ext cx="61148" cy="47313"/>
            </a:xfrm>
            <a:custGeom>
              <a:rect b="b" l="l" r="r" t="t"/>
              <a:pathLst>
                <a:path extrusionOk="0" h="3160" w="4084">
                  <a:moveTo>
                    <a:pt x="2042" y="0"/>
                  </a:moveTo>
                  <a:cubicBezTo>
                    <a:pt x="1945" y="0"/>
                    <a:pt x="1846" y="9"/>
                    <a:pt x="1745" y="28"/>
                  </a:cubicBezTo>
                  <a:cubicBezTo>
                    <a:pt x="358" y="301"/>
                    <a:pt x="0" y="2109"/>
                    <a:pt x="1157" y="2887"/>
                  </a:cubicBezTo>
                  <a:cubicBezTo>
                    <a:pt x="1325" y="2992"/>
                    <a:pt x="1493" y="3076"/>
                    <a:pt x="1661" y="3118"/>
                  </a:cubicBezTo>
                  <a:cubicBezTo>
                    <a:pt x="1784" y="3146"/>
                    <a:pt x="1907" y="3160"/>
                    <a:pt x="2029" y="3160"/>
                  </a:cubicBezTo>
                  <a:cubicBezTo>
                    <a:pt x="2549" y="3160"/>
                    <a:pt x="3036" y="2910"/>
                    <a:pt x="3343" y="2467"/>
                  </a:cubicBezTo>
                  <a:cubicBezTo>
                    <a:pt x="4083" y="1396"/>
                    <a:pt x="3254" y="0"/>
                    <a:pt x="2042" y="0"/>
                  </a:cubicBezTo>
                  <a:close/>
                </a:path>
              </a:pathLst>
            </a:cu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1595396" y="2201696"/>
              <a:ext cx="50637" cy="47253"/>
            </a:xfrm>
            <a:custGeom>
              <a:rect b="b" l="l" r="r" t="t"/>
              <a:pathLst>
                <a:path extrusionOk="0" h="3156" w="3382">
                  <a:moveTo>
                    <a:pt x="1753" y="0"/>
                  </a:moveTo>
                  <a:cubicBezTo>
                    <a:pt x="1055" y="0"/>
                    <a:pt x="357" y="437"/>
                    <a:pt x="206" y="1289"/>
                  </a:cubicBezTo>
                  <a:cubicBezTo>
                    <a:pt x="0" y="2388"/>
                    <a:pt x="872" y="3155"/>
                    <a:pt x="1771" y="3155"/>
                  </a:cubicBezTo>
                  <a:cubicBezTo>
                    <a:pt x="2247" y="3155"/>
                    <a:pt x="2731" y="2940"/>
                    <a:pt x="3066" y="2445"/>
                  </a:cubicBezTo>
                  <a:cubicBezTo>
                    <a:pt x="3297" y="2088"/>
                    <a:pt x="3381" y="1625"/>
                    <a:pt x="3276" y="1205"/>
                  </a:cubicBezTo>
                  <a:cubicBezTo>
                    <a:pt x="3081" y="395"/>
                    <a:pt x="2417" y="0"/>
                    <a:pt x="1753" y="0"/>
                  </a:cubicBezTo>
                  <a:close/>
                </a:path>
              </a:pathLst>
            </a:cu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1452034" y="2121653"/>
              <a:ext cx="46984" cy="40276"/>
            </a:xfrm>
            <a:custGeom>
              <a:rect b="b" l="l" r="r" t="t"/>
              <a:pathLst>
                <a:path extrusionOk="0" h="2690" w="3138">
                  <a:moveTo>
                    <a:pt x="2267" y="1"/>
                  </a:moveTo>
                  <a:cubicBezTo>
                    <a:pt x="1007" y="1"/>
                    <a:pt x="1" y="1266"/>
                    <a:pt x="468" y="2577"/>
                  </a:cubicBezTo>
                  <a:cubicBezTo>
                    <a:pt x="679" y="2653"/>
                    <a:pt x="898" y="2690"/>
                    <a:pt x="1115" y="2690"/>
                  </a:cubicBezTo>
                  <a:cubicBezTo>
                    <a:pt x="1737" y="2690"/>
                    <a:pt x="2343" y="2387"/>
                    <a:pt x="2717" y="1841"/>
                  </a:cubicBezTo>
                  <a:cubicBezTo>
                    <a:pt x="3054" y="1337"/>
                    <a:pt x="3138" y="685"/>
                    <a:pt x="2927" y="117"/>
                  </a:cubicBezTo>
                  <a:cubicBezTo>
                    <a:pt x="2704" y="37"/>
                    <a:pt x="2482" y="1"/>
                    <a:pt x="2267" y="1"/>
                  </a:cubicBezTo>
                  <a:close/>
                </a:path>
              </a:pathLst>
            </a:cu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1307445" y="2032701"/>
              <a:ext cx="33868" cy="29631"/>
            </a:xfrm>
            <a:custGeom>
              <a:rect b="b" l="l" r="r" t="t"/>
              <a:pathLst>
                <a:path extrusionOk="0" h="1979" w="2262">
                  <a:moveTo>
                    <a:pt x="1779" y="1"/>
                  </a:moveTo>
                  <a:cubicBezTo>
                    <a:pt x="788" y="1"/>
                    <a:pt x="0" y="927"/>
                    <a:pt x="243" y="1937"/>
                  </a:cubicBezTo>
                  <a:cubicBezTo>
                    <a:pt x="366" y="1965"/>
                    <a:pt x="489" y="1979"/>
                    <a:pt x="611" y="1979"/>
                  </a:cubicBezTo>
                  <a:cubicBezTo>
                    <a:pt x="1131" y="1979"/>
                    <a:pt x="1618" y="1729"/>
                    <a:pt x="1925" y="1286"/>
                  </a:cubicBezTo>
                  <a:cubicBezTo>
                    <a:pt x="2177" y="928"/>
                    <a:pt x="2262" y="466"/>
                    <a:pt x="2156" y="45"/>
                  </a:cubicBezTo>
                  <a:cubicBezTo>
                    <a:pt x="2029" y="15"/>
                    <a:pt x="1903" y="1"/>
                    <a:pt x="1779" y="1"/>
                  </a:cubicBezTo>
                  <a:close/>
                </a:path>
              </a:pathLst>
            </a:cu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1612464" y="2219064"/>
              <a:ext cx="33568" cy="29750"/>
            </a:xfrm>
            <a:custGeom>
              <a:rect b="b" l="l" r="r" t="t"/>
              <a:pathLst>
                <a:path extrusionOk="0" h="1987" w="2242">
                  <a:moveTo>
                    <a:pt x="1765" y="0"/>
                  </a:moveTo>
                  <a:cubicBezTo>
                    <a:pt x="789" y="0"/>
                    <a:pt x="1" y="927"/>
                    <a:pt x="244" y="1937"/>
                  </a:cubicBezTo>
                  <a:cubicBezTo>
                    <a:pt x="369" y="1970"/>
                    <a:pt x="495" y="1986"/>
                    <a:pt x="621" y="1986"/>
                  </a:cubicBezTo>
                  <a:cubicBezTo>
                    <a:pt x="1129" y="1986"/>
                    <a:pt x="1622" y="1723"/>
                    <a:pt x="1926" y="1285"/>
                  </a:cubicBezTo>
                  <a:cubicBezTo>
                    <a:pt x="2178" y="928"/>
                    <a:pt x="2241" y="465"/>
                    <a:pt x="2136" y="45"/>
                  </a:cubicBezTo>
                  <a:cubicBezTo>
                    <a:pt x="2011" y="14"/>
                    <a:pt x="1886" y="0"/>
                    <a:pt x="1765" y="0"/>
                  </a:cubicBezTo>
                  <a:close/>
                </a:path>
              </a:pathLst>
            </a:cu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pic>
        <p:nvPicPr>
          <p:cNvPr id="2547" name="Google Shape;2547;p83"/>
          <p:cNvPicPr preferRelativeResize="0"/>
          <p:nvPr/>
        </p:nvPicPr>
        <p:blipFill>
          <a:blip r:embed="rId3">
            <a:alphaModFix/>
          </a:blip>
          <a:stretch>
            <a:fillRect/>
          </a:stretch>
        </p:blipFill>
        <p:spPr>
          <a:xfrm>
            <a:off x="1710587" y="607325"/>
            <a:ext cx="5722824" cy="3928849"/>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1" name="Shape 2551"/>
        <p:cNvGrpSpPr/>
        <p:nvPr/>
      </p:nvGrpSpPr>
      <p:grpSpPr>
        <a:xfrm>
          <a:off x="0" y="0"/>
          <a:ext cx="0" cy="0"/>
          <a:chOff x="0" y="0"/>
          <a:chExt cx="0" cy="0"/>
        </a:xfrm>
      </p:grpSpPr>
      <p:pic>
        <p:nvPicPr>
          <p:cNvPr id="2552" name="Google Shape;2552;p84"/>
          <p:cNvPicPr preferRelativeResize="0"/>
          <p:nvPr/>
        </p:nvPicPr>
        <p:blipFill rotWithShape="1">
          <a:blip r:embed="rId3">
            <a:alphaModFix/>
          </a:blip>
          <a:srcRect b="1885" l="0" r="0" t="4305"/>
          <a:stretch/>
        </p:blipFill>
        <p:spPr>
          <a:xfrm>
            <a:off x="694650" y="0"/>
            <a:ext cx="8007299" cy="3327950"/>
          </a:xfrm>
          <a:prstGeom prst="rect">
            <a:avLst/>
          </a:prstGeom>
          <a:noFill/>
          <a:ln cap="flat" cmpd="sng" w="9525">
            <a:solidFill>
              <a:schemeClr val="accent1"/>
            </a:solidFill>
            <a:prstDash val="solid"/>
            <a:round/>
            <a:headEnd len="sm" w="sm" type="none"/>
            <a:tailEnd len="sm" w="sm" type="none"/>
          </a:ln>
        </p:spPr>
      </p:pic>
      <p:pic>
        <p:nvPicPr>
          <p:cNvPr id="2553" name="Google Shape;2553;p84"/>
          <p:cNvPicPr preferRelativeResize="0"/>
          <p:nvPr/>
        </p:nvPicPr>
        <p:blipFill>
          <a:blip r:embed="rId4">
            <a:alphaModFix/>
          </a:blip>
          <a:stretch>
            <a:fillRect/>
          </a:stretch>
        </p:blipFill>
        <p:spPr>
          <a:xfrm>
            <a:off x="694650" y="3392350"/>
            <a:ext cx="4976150" cy="1701875"/>
          </a:xfrm>
          <a:prstGeom prst="rect">
            <a:avLst/>
          </a:prstGeom>
          <a:noFill/>
          <a:ln cap="flat" cmpd="sng" w="9525">
            <a:solidFill>
              <a:schemeClr val="accent1"/>
            </a:solidFill>
            <a:prstDash val="solid"/>
            <a:round/>
            <a:headEnd len="sm" w="sm" type="none"/>
            <a:tailEnd len="sm" w="sm" type="none"/>
          </a:ln>
        </p:spPr>
      </p:pic>
      <p:graphicFrame>
        <p:nvGraphicFramePr>
          <p:cNvPr id="2554" name="Google Shape;2554;p84"/>
          <p:cNvGraphicFramePr/>
          <p:nvPr/>
        </p:nvGraphicFramePr>
        <p:xfrm>
          <a:off x="6307550" y="3549925"/>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70.74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75.12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6.19 %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pic>
        <p:nvPicPr>
          <p:cNvPr id="2559" name="Google Shape;2559;p85"/>
          <p:cNvPicPr preferRelativeResize="0"/>
          <p:nvPr/>
        </p:nvPicPr>
        <p:blipFill>
          <a:blip r:embed="rId3">
            <a:alphaModFix/>
          </a:blip>
          <a:stretch>
            <a:fillRect/>
          </a:stretch>
        </p:blipFill>
        <p:spPr>
          <a:xfrm>
            <a:off x="2004625" y="598575"/>
            <a:ext cx="5134751" cy="3946349"/>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pic>
        <p:nvPicPr>
          <p:cNvPr id="2564" name="Google Shape;2564;p86"/>
          <p:cNvPicPr preferRelativeResize="0"/>
          <p:nvPr/>
        </p:nvPicPr>
        <p:blipFill rotWithShape="1">
          <a:blip r:embed="rId3">
            <a:alphaModFix/>
          </a:blip>
          <a:srcRect b="2040" l="990" r="0" t="3939"/>
          <a:stretch/>
        </p:blipFill>
        <p:spPr>
          <a:xfrm>
            <a:off x="772000" y="0"/>
            <a:ext cx="7937851" cy="3359525"/>
          </a:xfrm>
          <a:prstGeom prst="rect">
            <a:avLst/>
          </a:prstGeom>
          <a:noFill/>
          <a:ln cap="flat" cmpd="sng" w="9525">
            <a:solidFill>
              <a:schemeClr val="accent1"/>
            </a:solidFill>
            <a:prstDash val="solid"/>
            <a:round/>
            <a:headEnd len="sm" w="sm" type="none"/>
            <a:tailEnd len="sm" w="sm" type="none"/>
          </a:ln>
        </p:spPr>
      </p:pic>
      <p:pic>
        <p:nvPicPr>
          <p:cNvPr id="2565" name="Google Shape;2565;p86"/>
          <p:cNvPicPr preferRelativeResize="0"/>
          <p:nvPr/>
        </p:nvPicPr>
        <p:blipFill>
          <a:blip r:embed="rId4">
            <a:alphaModFix/>
          </a:blip>
          <a:stretch>
            <a:fillRect/>
          </a:stretch>
        </p:blipFill>
        <p:spPr>
          <a:xfrm>
            <a:off x="772000" y="3441625"/>
            <a:ext cx="5020376" cy="1701876"/>
          </a:xfrm>
          <a:prstGeom prst="rect">
            <a:avLst/>
          </a:prstGeom>
          <a:noFill/>
          <a:ln cap="flat" cmpd="sng" w="9525">
            <a:solidFill>
              <a:schemeClr val="accent1"/>
            </a:solidFill>
            <a:prstDash val="solid"/>
            <a:round/>
            <a:headEnd len="sm" w="sm" type="none"/>
            <a:tailEnd len="sm" w="sm" type="none"/>
          </a:ln>
        </p:spPr>
      </p:pic>
      <p:graphicFrame>
        <p:nvGraphicFramePr>
          <p:cNvPr id="2566" name="Google Shape;2566;p86"/>
          <p:cNvGraphicFramePr/>
          <p:nvPr/>
        </p:nvGraphicFramePr>
        <p:xfrm>
          <a:off x="6315450" y="3548925"/>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514.07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558.64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8.67 %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pic>
        <p:nvPicPr>
          <p:cNvPr id="2571" name="Google Shape;2571;p87"/>
          <p:cNvPicPr preferRelativeResize="0"/>
          <p:nvPr/>
        </p:nvPicPr>
        <p:blipFill>
          <a:blip r:embed="rId3">
            <a:alphaModFix/>
          </a:blip>
          <a:stretch>
            <a:fillRect/>
          </a:stretch>
        </p:blipFill>
        <p:spPr>
          <a:xfrm>
            <a:off x="2340600" y="650850"/>
            <a:ext cx="4656323" cy="384180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pic>
        <p:nvPicPr>
          <p:cNvPr id="2576" name="Google Shape;2576;p88"/>
          <p:cNvPicPr preferRelativeResize="0"/>
          <p:nvPr/>
        </p:nvPicPr>
        <p:blipFill rotWithShape="1">
          <a:blip r:embed="rId3">
            <a:alphaModFix/>
          </a:blip>
          <a:srcRect b="1453" l="0" r="0" t="4180"/>
          <a:stretch/>
        </p:blipFill>
        <p:spPr>
          <a:xfrm>
            <a:off x="884100" y="0"/>
            <a:ext cx="7653675" cy="3378475"/>
          </a:xfrm>
          <a:prstGeom prst="rect">
            <a:avLst/>
          </a:prstGeom>
          <a:noFill/>
          <a:ln cap="flat" cmpd="sng" w="9525">
            <a:solidFill>
              <a:schemeClr val="accent1"/>
            </a:solidFill>
            <a:prstDash val="solid"/>
            <a:round/>
            <a:headEnd len="sm" w="sm" type="none"/>
            <a:tailEnd len="sm" w="sm" type="none"/>
          </a:ln>
        </p:spPr>
      </p:pic>
      <p:pic>
        <p:nvPicPr>
          <p:cNvPr id="2577" name="Google Shape;2577;p88"/>
          <p:cNvPicPr preferRelativeResize="0"/>
          <p:nvPr/>
        </p:nvPicPr>
        <p:blipFill>
          <a:blip r:embed="rId4">
            <a:alphaModFix/>
          </a:blip>
          <a:stretch>
            <a:fillRect/>
          </a:stretch>
        </p:blipFill>
        <p:spPr>
          <a:xfrm>
            <a:off x="884100" y="3460575"/>
            <a:ext cx="5115100" cy="1682925"/>
          </a:xfrm>
          <a:prstGeom prst="rect">
            <a:avLst/>
          </a:prstGeom>
          <a:noFill/>
          <a:ln cap="flat" cmpd="sng" w="9525">
            <a:solidFill>
              <a:schemeClr val="accent1"/>
            </a:solidFill>
            <a:prstDash val="solid"/>
            <a:round/>
            <a:headEnd len="sm" w="sm" type="none"/>
            <a:tailEnd len="sm" w="sm" type="none"/>
          </a:ln>
        </p:spPr>
      </p:pic>
      <p:graphicFrame>
        <p:nvGraphicFramePr>
          <p:cNvPr id="2578" name="Google Shape;2578;p88"/>
          <p:cNvGraphicFramePr/>
          <p:nvPr/>
        </p:nvGraphicFramePr>
        <p:xfrm>
          <a:off x="6196850" y="3529200"/>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937.46</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970.04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3.47 %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pic>
        <p:nvPicPr>
          <p:cNvPr id="2583" name="Google Shape;2583;p89"/>
          <p:cNvPicPr preferRelativeResize="0"/>
          <p:nvPr/>
        </p:nvPicPr>
        <p:blipFill>
          <a:blip r:embed="rId3">
            <a:alphaModFix/>
          </a:blip>
          <a:stretch>
            <a:fillRect/>
          </a:stretch>
        </p:blipFill>
        <p:spPr>
          <a:xfrm>
            <a:off x="1775588" y="630125"/>
            <a:ext cx="5592827" cy="388325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sp>
        <p:nvSpPr>
          <p:cNvPr id="2588" name="Google Shape;2588;p90"/>
          <p:cNvSpPr txBox="1"/>
          <p:nvPr>
            <p:ph type="title"/>
          </p:nvPr>
        </p:nvSpPr>
        <p:spPr>
          <a:xfrm>
            <a:off x="4493625" y="2024750"/>
            <a:ext cx="3826200" cy="21882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3400"/>
              <a:t>Counties With A Projected Usage </a:t>
            </a:r>
            <a:r>
              <a:rPr i="1" lang="en" sz="3400" u="sng"/>
              <a:t>Decrease</a:t>
            </a:r>
            <a:endParaRPr i="1" sz="3400" u="sng"/>
          </a:p>
        </p:txBody>
      </p:sp>
      <p:sp>
        <p:nvSpPr>
          <p:cNvPr id="2589" name="Google Shape;2589;p90"/>
          <p:cNvSpPr/>
          <p:nvPr/>
        </p:nvSpPr>
        <p:spPr>
          <a:xfrm>
            <a:off x="3709850" y="2397100"/>
            <a:ext cx="516000" cy="947100"/>
          </a:xfrm>
          <a:prstGeom prst="downArrow">
            <a:avLst>
              <a:gd fmla="val 50000" name="adj1"/>
              <a:gd fmla="val 50000" name="adj2"/>
            </a:avLst>
          </a:prstGeom>
          <a:solidFill>
            <a:schemeClr val="lt2"/>
          </a:solidFill>
          <a:ln cap="flat" cmpd="sng" w="952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pic>
        <p:nvPicPr>
          <p:cNvPr id="2594" name="Google Shape;2594;p91"/>
          <p:cNvPicPr preferRelativeResize="0"/>
          <p:nvPr/>
        </p:nvPicPr>
        <p:blipFill rotWithShape="1">
          <a:blip r:embed="rId3">
            <a:alphaModFix/>
          </a:blip>
          <a:srcRect b="2009" l="0" r="0" t="4541"/>
          <a:stretch/>
        </p:blipFill>
        <p:spPr>
          <a:xfrm>
            <a:off x="738850" y="0"/>
            <a:ext cx="7836799" cy="3365850"/>
          </a:xfrm>
          <a:prstGeom prst="rect">
            <a:avLst/>
          </a:prstGeom>
          <a:noFill/>
          <a:ln cap="flat" cmpd="sng" w="9525">
            <a:solidFill>
              <a:schemeClr val="accent1"/>
            </a:solidFill>
            <a:prstDash val="solid"/>
            <a:round/>
            <a:headEnd len="sm" w="sm" type="none"/>
            <a:tailEnd len="sm" w="sm" type="none"/>
          </a:ln>
        </p:spPr>
      </p:pic>
      <p:pic>
        <p:nvPicPr>
          <p:cNvPr id="2595" name="Google Shape;2595;p91"/>
          <p:cNvPicPr preferRelativeResize="0"/>
          <p:nvPr/>
        </p:nvPicPr>
        <p:blipFill>
          <a:blip r:embed="rId4">
            <a:alphaModFix/>
          </a:blip>
          <a:stretch>
            <a:fillRect/>
          </a:stretch>
        </p:blipFill>
        <p:spPr>
          <a:xfrm>
            <a:off x="738850" y="3435325"/>
            <a:ext cx="4693675" cy="1708175"/>
          </a:xfrm>
          <a:prstGeom prst="rect">
            <a:avLst/>
          </a:prstGeom>
          <a:noFill/>
          <a:ln cap="flat" cmpd="sng" w="9525">
            <a:solidFill>
              <a:schemeClr val="accent1"/>
            </a:solidFill>
            <a:prstDash val="solid"/>
            <a:round/>
            <a:headEnd len="sm" w="sm" type="none"/>
            <a:tailEnd len="sm" w="sm" type="none"/>
          </a:ln>
        </p:spPr>
      </p:pic>
      <p:graphicFrame>
        <p:nvGraphicFramePr>
          <p:cNvPr id="2596" name="Google Shape;2596;p91"/>
          <p:cNvGraphicFramePr/>
          <p:nvPr/>
        </p:nvGraphicFramePr>
        <p:xfrm>
          <a:off x="6181250" y="3596050"/>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13,097.75</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12,419.52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- 5.18 %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pic>
        <p:nvPicPr>
          <p:cNvPr id="2601" name="Google Shape;2601;p92"/>
          <p:cNvPicPr preferRelativeResize="0"/>
          <p:nvPr/>
        </p:nvPicPr>
        <p:blipFill>
          <a:blip r:embed="rId3">
            <a:alphaModFix/>
          </a:blip>
          <a:stretch>
            <a:fillRect/>
          </a:stretch>
        </p:blipFill>
        <p:spPr>
          <a:xfrm>
            <a:off x="1877113" y="730163"/>
            <a:ext cx="5389773" cy="368317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pic>
        <p:nvPicPr>
          <p:cNvPr id="1861" name="Google Shape;1861;p48"/>
          <p:cNvPicPr preferRelativeResize="0"/>
          <p:nvPr/>
        </p:nvPicPr>
        <p:blipFill rotWithShape="1">
          <a:blip r:embed="rId3">
            <a:alphaModFix/>
          </a:blip>
          <a:srcRect b="2114" l="3920" r="8383" t="0"/>
          <a:stretch/>
        </p:blipFill>
        <p:spPr>
          <a:xfrm>
            <a:off x="4611200" y="2477125"/>
            <a:ext cx="4532799" cy="2666375"/>
          </a:xfrm>
          <a:prstGeom prst="rect">
            <a:avLst/>
          </a:prstGeom>
          <a:noFill/>
          <a:ln>
            <a:noFill/>
          </a:ln>
        </p:spPr>
      </p:pic>
      <p:graphicFrame>
        <p:nvGraphicFramePr>
          <p:cNvPr id="1862" name="Google Shape;1862;p48"/>
          <p:cNvGraphicFramePr/>
          <p:nvPr/>
        </p:nvGraphicFramePr>
        <p:xfrm>
          <a:off x="5111375" y="1067325"/>
          <a:ext cx="3000000" cy="3000000"/>
        </p:xfrm>
        <a:graphic>
          <a:graphicData uri="http://schemas.openxmlformats.org/drawingml/2006/table">
            <a:tbl>
              <a:tblPr>
                <a:noFill/>
                <a:tableStyleId>{CA8DA8C7-2CD5-443B-9DEA-0FCDFEB8D031}</a:tableStyleId>
              </a:tblPr>
              <a:tblGrid>
                <a:gridCol w="1731925"/>
                <a:gridCol w="1731925"/>
              </a:tblGrid>
              <a:tr h="304775">
                <a:tc>
                  <a:txBody>
                    <a:bodyPr/>
                    <a:lstStyle/>
                    <a:p>
                      <a:pPr indent="0" lvl="0" marL="0" rtl="0" algn="ctr">
                        <a:spcBef>
                          <a:spcPts val="0"/>
                        </a:spcBef>
                        <a:spcAft>
                          <a:spcPts val="0"/>
                        </a:spcAft>
                        <a:buNone/>
                      </a:pPr>
                      <a:r>
                        <a:rPr b="1" lang="en" sz="1000">
                          <a:solidFill>
                            <a:schemeClr val="dk1"/>
                          </a:solidFill>
                        </a:rPr>
                        <a:t>Average Energy Savings</a:t>
                      </a:r>
                      <a:endParaRPr b="1" sz="1000">
                        <a:solidFill>
                          <a:schemeClr val="dk1"/>
                        </a:solidFill>
                      </a:endParaRPr>
                    </a:p>
                    <a:p>
                      <a:pPr indent="0" lvl="0" marL="0" rtl="0" algn="ctr">
                        <a:spcBef>
                          <a:spcPts val="0"/>
                        </a:spcBef>
                        <a:spcAft>
                          <a:spcPts val="0"/>
                        </a:spcAft>
                        <a:buNone/>
                      </a:pPr>
                      <a:r>
                        <a:rPr b="1" lang="en" sz="1000">
                          <a:solidFill>
                            <a:schemeClr val="dk1"/>
                          </a:solidFill>
                        </a:rPr>
                        <a:t>(kWh)</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solidFill>
                            <a:schemeClr val="dk1"/>
                          </a:solidFill>
                        </a:rPr>
                        <a:t>Total Energy Savings</a:t>
                      </a:r>
                      <a:endParaRPr b="1" sz="1000">
                        <a:solidFill>
                          <a:schemeClr val="dk1"/>
                        </a:solidFill>
                      </a:endParaRPr>
                    </a:p>
                    <a:p>
                      <a:pPr indent="0" lvl="0" marL="0" rtl="0" algn="ctr">
                        <a:spcBef>
                          <a:spcPts val="0"/>
                        </a:spcBef>
                        <a:spcAft>
                          <a:spcPts val="0"/>
                        </a:spcAft>
                        <a:buNone/>
                      </a:pPr>
                      <a:r>
                        <a:rPr b="1" lang="en" sz="1000">
                          <a:solidFill>
                            <a:schemeClr val="dk1"/>
                          </a:solidFill>
                        </a:rPr>
                        <a:t>(kWh)</a:t>
                      </a:r>
                      <a:endParaRPr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r>
              <a:tr h="477350">
                <a:tc>
                  <a:txBody>
                    <a:bodyPr/>
                    <a:lstStyle/>
                    <a:p>
                      <a:pPr indent="0" lvl="0" marL="0" rtl="0" algn="ctr">
                        <a:spcBef>
                          <a:spcPts val="0"/>
                        </a:spcBef>
                        <a:spcAft>
                          <a:spcPts val="0"/>
                        </a:spcAft>
                        <a:buNone/>
                      </a:pPr>
                      <a:r>
                        <a:rPr b="1" lang="en" sz="1000">
                          <a:solidFill>
                            <a:schemeClr val="dk1"/>
                          </a:solidFill>
                        </a:rPr>
                        <a:t>470,169</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solidFill>
                            <a:schemeClr val="dk1"/>
                          </a:solidFill>
                        </a:rPr>
                        <a:t>434,906,781</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r>
            </a:tbl>
          </a:graphicData>
        </a:graphic>
      </p:graphicFrame>
      <p:graphicFrame>
        <p:nvGraphicFramePr>
          <p:cNvPr id="1863" name="Google Shape;1863;p48"/>
          <p:cNvGraphicFramePr/>
          <p:nvPr/>
        </p:nvGraphicFramePr>
        <p:xfrm>
          <a:off x="392400" y="3368575"/>
          <a:ext cx="3000000" cy="3000000"/>
        </p:xfrm>
        <a:graphic>
          <a:graphicData uri="http://schemas.openxmlformats.org/drawingml/2006/table">
            <a:tbl>
              <a:tblPr>
                <a:noFill/>
                <a:tableStyleId>{CA8DA8C7-2CD5-443B-9DEA-0FCDFEB8D031}</a:tableStyleId>
              </a:tblPr>
              <a:tblGrid>
                <a:gridCol w="1913200"/>
                <a:gridCol w="1913200"/>
              </a:tblGrid>
              <a:tr h="477350">
                <a:tc>
                  <a:txBody>
                    <a:bodyPr/>
                    <a:lstStyle/>
                    <a:p>
                      <a:pPr indent="0" lvl="0" marL="0" rtl="0" algn="ctr">
                        <a:spcBef>
                          <a:spcPts val="0"/>
                        </a:spcBef>
                        <a:spcAft>
                          <a:spcPts val="0"/>
                        </a:spcAft>
                        <a:buNone/>
                      </a:pPr>
                      <a:r>
                        <a:rPr b="1" lang="en" sz="1000">
                          <a:solidFill>
                            <a:schemeClr val="dk1"/>
                          </a:solidFill>
                        </a:rPr>
                        <a:t>Average </a:t>
                      </a:r>
                      <a:r>
                        <a:rPr b="1" lang="en" sz="1000">
                          <a:solidFill>
                            <a:schemeClr val="dk1"/>
                          </a:solidFill>
                        </a:rPr>
                        <a:t>Estimated Savings</a:t>
                      </a:r>
                      <a:endParaRPr b="1" sz="1000">
                        <a:solidFill>
                          <a:schemeClr val="dk1"/>
                        </a:solidFill>
                      </a:endParaRPr>
                    </a:p>
                    <a:p>
                      <a:pPr indent="0" lvl="0" marL="0" rtl="0" algn="ctr">
                        <a:spcBef>
                          <a:spcPts val="0"/>
                        </a:spcBef>
                        <a:spcAft>
                          <a:spcPts val="0"/>
                        </a:spcAft>
                        <a:buNone/>
                      </a:pPr>
                      <a:r>
                        <a:rPr b="1" lang="en" sz="1000">
                          <a:solidFill>
                            <a:schemeClr val="dk1"/>
                          </a:solidFill>
                        </a:rPr>
                        <a:t>($)</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solidFill>
                            <a:schemeClr val="dk1"/>
                          </a:solidFill>
                        </a:rPr>
                        <a:t>Total Estimated Savings</a:t>
                      </a:r>
                      <a:endParaRPr b="1" sz="1000">
                        <a:solidFill>
                          <a:schemeClr val="dk1"/>
                        </a:solidFill>
                      </a:endParaRPr>
                    </a:p>
                    <a:p>
                      <a:pPr indent="0" lvl="0" marL="0" rtl="0" algn="ctr">
                        <a:spcBef>
                          <a:spcPts val="0"/>
                        </a:spcBef>
                        <a:spcAft>
                          <a:spcPts val="0"/>
                        </a:spcAft>
                        <a:buNone/>
                      </a:pPr>
                      <a:r>
                        <a:rPr b="1" lang="en" sz="1000">
                          <a:solidFill>
                            <a:schemeClr val="dk1"/>
                          </a:solidFill>
                        </a:rPr>
                        <a:t>($)</a:t>
                      </a:r>
                      <a:endParaRPr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r>
              <a:tr h="477350">
                <a:tc>
                  <a:txBody>
                    <a:bodyPr/>
                    <a:lstStyle/>
                    <a:p>
                      <a:pPr indent="0" lvl="0" marL="0" rtl="0" algn="ctr">
                        <a:spcBef>
                          <a:spcPts val="0"/>
                        </a:spcBef>
                        <a:spcAft>
                          <a:spcPts val="0"/>
                        </a:spcAft>
                        <a:buNone/>
                      </a:pPr>
                      <a:r>
                        <a:rPr b="1" lang="en" sz="1000">
                          <a:solidFill>
                            <a:schemeClr val="dk1"/>
                          </a:solidFill>
                        </a:rPr>
                        <a:t>$53,429.47</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solidFill>
                            <a:schemeClr val="dk1"/>
                          </a:solidFill>
                        </a:rPr>
                        <a:t>$49,368,827.08</a:t>
                      </a:r>
                      <a:endParaRPr b="1" sz="1000">
                        <a:solidFill>
                          <a:schemeClr val="dk1"/>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r>
            </a:tbl>
          </a:graphicData>
        </a:graphic>
      </p:graphicFrame>
      <p:pic>
        <p:nvPicPr>
          <p:cNvPr id="1864" name="Google Shape;1864;p48"/>
          <p:cNvPicPr preferRelativeResize="0"/>
          <p:nvPr/>
        </p:nvPicPr>
        <p:blipFill rotWithShape="1">
          <a:blip r:embed="rId4">
            <a:alphaModFix/>
          </a:blip>
          <a:srcRect b="2723" l="6722" r="8610" t="0"/>
          <a:stretch/>
        </p:blipFill>
        <p:spPr>
          <a:xfrm>
            <a:off x="0" y="0"/>
            <a:ext cx="4611201" cy="2477117"/>
          </a:xfrm>
          <a:prstGeom prst="rect">
            <a:avLst/>
          </a:prstGeom>
          <a:noFill/>
          <a:ln>
            <a:noFill/>
          </a:ln>
        </p:spPr>
      </p:pic>
      <p:sp>
        <p:nvSpPr>
          <p:cNvPr id="1865" name="Google Shape;1865;p48"/>
          <p:cNvSpPr txBox="1"/>
          <p:nvPr>
            <p:ph idx="4294967295" type="title"/>
          </p:nvPr>
        </p:nvSpPr>
        <p:spPr>
          <a:xfrm>
            <a:off x="4611250" y="0"/>
            <a:ext cx="4532700" cy="4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Energy Conservation Assistance Act</a:t>
            </a:r>
            <a:endParaRPr sz="19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pic>
        <p:nvPicPr>
          <p:cNvPr id="2606" name="Google Shape;2606;p93"/>
          <p:cNvPicPr preferRelativeResize="0"/>
          <p:nvPr/>
        </p:nvPicPr>
        <p:blipFill rotWithShape="1">
          <a:blip r:embed="rId3">
            <a:alphaModFix/>
          </a:blip>
          <a:srcRect b="1798" l="0" r="0" t="4057"/>
          <a:stretch/>
        </p:blipFill>
        <p:spPr>
          <a:xfrm>
            <a:off x="792200" y="0"/>
            <a:ext cx="7909751" cy="3340601"/>
          </a:xfrm>
          <a:prstGeom prst="rect">
            <a:avLst/>
          </a:prstGeom>
          <a:noFill/>
          <a:ln cap="flat" cmpd="sng" w="9525">
            <a:solidFill>
              <a:schemeClr val="accent1"/>
            </a:solidFill>
            <a:prstDash val="solid"/>
            <a:round/>
            <a:headEnd len="sm" w="sm" type="none"/>
            <a:tailEnd len="sm" w="sm" type="none"/>
          </a:ln>
        </p:spPr>
      </p:pic>
      <p:pic>
        <p:nvPicPr>
          <p:cNvPr id="2607" name="Google Shape;2607;p93"/>
          <p:cNvPicPr preferRelativeResize="0"/>
          <p:nvPr/>
        </p:nvPicPr>
        <p:blipFill>
          <a:blip r:embed="rId4">
            <a:alphaModFix/>
          </a:blip>
          <a:stretch>
            <a:fillRect/>
          </a:stretch>
        </p:blipFill>
        <p:spPr>
          <a:xfrm>
            <a:off x="792200" y="3422675"/>
            <a:ext cx="4767849" cy="1720825"/>
          </a:xfrm>
          <a:prstGeom prst="rect">
            <a:avLst/>
          </a:prstGeom>
          <a:noFill/>
          <a:ln cap="flat" cmpd="sng" w="9525">
            <a:solidFill>
              <a:schemeClr val="accent1"/>
            </a:solidFill>
            <a:prstDash val="solid"/>
            <a:round/>
            <a:headEnd len="sm" w="sm" type="none"/>
            <a:tailEnd len="sm" w="sm" type="none"/>
          </a:ln>
        </p:spPr>
      </p:pic>
      <p:graphicFrame>
        <p:nvGraphicFramePr>
          <p:cNvPr id="2608" name="Google Shape;2608;p93"/>
          <p:cNvGraphicFramePr/>
          <p:nvPr/>
        </p:nvGraphicFramePr>
        <p:xfrm>
          <a:off x="6307550" y="3589725"/>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12,858.82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12,615.48</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- 1.89 %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pic>
        <p:nvPicPr>
          <p:cNvPr id="2613" name="Google Shape;2613;p94"/>
          <p:cNvPicPr preferRelativeResize="0"/>
          <p:nvPr/>
        </p:nvPicPr>
        <p:blipFill>
          <a:blip r:embed="rId3">
            <a:alphaModFix/>
          </a:blip>
          <a:stretch>
            <a:fillRect/>
          </a:stretch>
        </p:blipFill>
        <p:spPr>
          <a:xfrm>
            <a:off x="1641275" y="579400"/>
            <a:ext cx="5861448" cy="39847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pic>
        <p:nvPicPr>
          <p:cNvPr id="2618" name="Google Shape;2618;p95"/>
          <p:cNvPicPr preferRelativeResize="0"/>
          <p:nvPr/>
        </p:nvPicPr>
        <p:blipFill rotWithShape="1">
          <a:blip r:embed="rId3">
            <a:alphaModFix/>
          </a:blip>
          <a:srcRect b="2135" l="0" r="0" t="3773"/>
          <a:stretch/>
        </p:blipFill>
        <p:spPr>
          <a:xfrm>
            <a:off x="719900" y="0"/>
            <a:ext cx="8001000" cy="3441625"/>
          </a:xfrm>
          <a:prstGeom prst="rect">
            <a:avLst/>
          </a:prstGeom>
          <a:noFill/>
          <a:ln cap="flat" cmpd="sng" w="9525">
            <a:solidFill>
              <a:schemeClr val="accent1"/>
            </a:solidFill>
            <a:prstDash val="solid"/>
            <a:round/>
            <a:headEnd len="sm" w="sm" type="none"/>
            <a:tailEnd len="sm" w="sm" type="none"/>
          </a:ln>
        </p:spPr>
      </p:pic>
      <p:pic>
        <p:nvPicPr>
          <p:cNvPr id="2619" name="Google Shape;2619;p95"/>
          <p:cNvPicPr preferRelativeResize="0"/>
          <p:nvPr/>
        </p:nvPicPr>
        <p:blipFill>
          <a:blip r:embed="rId4">
            <a:alphaModFix/>
          </a:blip>
          <a:stretch>
            <a:fillRect/>
          </a:stretch>
        </p:blipFill>
        <p:spPr>
          <a:xfrm>
            <a:off x="719900" y="3523725"/>
            <a:ext cx="5293999" cy="1619775"/>
          </a:xfrm>
          <a:prstGeom prst="rect">
            <a:avLst/>
          </a:prstGeom>
          <a:noFill/>
          <a:ln cap="flat" cmpd="sng" w="9525">
            <a:solidFill>
              <a:schemeClr val="accent1"/>
            </a:solidFill>
            <a:prstDash val="solid"/>
            <a:round/>
            <a:headEnd len="sm" w="sm" type="none"/>
            <a:tailEnd len="sm" w="sm" type="none"/>
          </a:ln>
        </p:spPr>
      </p:pic>
      <p:graphicFrame>
        <p:nvGraphicFramePr>
          <p:cNvPr id="2620" name="Google Shape;2620;p95"/>
          <p:cNvGraphicFramePr/>
          <p:nvPr/>
        </p:nvGraphicFramePr>
        <p:xfrm>
          <a:off x="6326500" y="3523725"/>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1,076.68</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951.03</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11.67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pic>
        <p:nvPicPr>
          <p:cNvPr id="2625" name="Google Shape;2625;p96"/>
          <p:cNvPicPr preferRelativeResize="0"/>
          <p:nvPr/>
        </p:nvPicPr>
        <p:blipFill>
          <a:blip r:embed="rId3">
            <a:alphaModFix/>
          </a:blip>
          <a:stretch>
            <a:fillRect/>
          </a:stretch>
        </p:blipFill>
        <p:spPr>
          <a:xfrm>
            <a:off x="1574262" y="657175"/>
            <a:ext cx="5995474" cy="38291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pic>
        <p:nvPicPr>
          <p:cNvPr id="2630" name="Google Shape;2630;p97"/>
          <p:cNvPicPr preferRelativeResize="0"/>
          <p:nvPr/>
        </p:nvPicPr>
        <p:blipFill rotWithShape="1">
          <a:blip r:embed="rId3">
            <a:alphaModFix/>
          </a:blip>
          <a:srcRect b="1736" l="704" r="0" t="4375"/>
          <a:stretch/>
        </p:blipFill>
        <p:spPr>
          <a:xfrm>
            <a:off x="650425" y="0"/>
            <a:ext cx="8013649" cy="3327950"/>
          </a:xfrm>
          <a:prstGeom prst="rect">
            <a:avLst/>
          </a:prstGeom>
          <a:noFill/>
          <a:ln cap="flat" cmpd="sng" w="9525">
            <a:solidFill>
              <a:schemeClr val="dk2"/>
            </a:solidFill>
            <a:prstDash val="solid"/>
            <a:round/>
            <a:headEnd len="sm" w="sm" type="none"/>
            <a:tailEnd len="sm" w="sm" type="none"/>
          </a:ln>
        </p:spPr>
      </p:pic>
      <p:pic>
        <p:nvPicPr>
          <p:cNvPr id="2631" name="Google Shape;2631;p97"/>
          <p:cNvPicPr preferRelativeResize="0"/>
          <p:nvPr/>
        </p:nvPicPr>
        <p:blipFill>
          <a:blip r:embed="rId4">
            <a:alphaModFix/>
          </a:blip>
          <a:stretch>
            <a:fillRect/>
          </a:stretch>
        </p:blipFill>
        <p:spPr>
          <a:xfrm>
            <a:off x="650425" y="3447950"/>
            <a:ext cx="4761450" cy="1695550"/>
          </a:xfrm>
          <a:prstGeom prst="rect">
            <a:avLst/>
          </a:prstGeom>
          <a:noFill/>
          <a:ln cap="flat" cmpd="sng" w="9525">
            <a:solidFill>
              <a:schemeClr val="accent1"/>
            </a:solidFill>
            <a:prstDash val="solid"/>
            <a:round/>
            <a:headEnd len="sm" w="sm" type="none"/>
            <a:tailEnd len="sm" w="sm" type="none"/>
          </a:ln>
        </p:spPr>
      </p:pic>
      <p:graphicFrame>
        <p:nvGraphicFramePr>
          <p:cNvPr id="2632" name="Google Shape;2632;p97"/>
          <p:cNvGraphicFramePr/>
          <p:nvPr/>
        </p:nvGraphicFramePr>
        <p:xfrm>
          <a:off x="6269675" y="3509500"/>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137.77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132.97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3.49 %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6" name="Shape 2636"/>
        <p:cNvGrpSpPr/>
        <p:nvPr/>
      </p:nvGrpSpPr>
      <p:grpSpPr>
        <a:xfrm>
          <a:off x="0" y="0"/>
          <a:ext cx="0" cy="0"/>
          <a:chOff x="0" y="0"/>
          <a:chExt cx="0" cy="0"/>
        </a:xfrm>
      </p:grpSpPr>
      <p:pic>
        <p:nvPicPr>
          <p:cNvPr id="2637" name="Google Shape;2637;p98"/>
          <p:cNvPicPr preferRelativeResize="0"/>
          <p:nvPr/>
        </p:nvPicPr>
        <p:blipFill>
          <a:blip r:embed="rId3">
            <a:alphaModFix/>
          </a:blip>
          <a:stretch>
            <a:fillRect/>
          </a:stretch>
        </p:blipFill>
        <p:spPr>
          <a:xfrm>
            <a:off x="2162700" y="721488"/>
            <a:ext cx="4818601" cy="370052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1" name="Shape 2641"/>
        <p:cNvGrpSpPr/>
        <p:nvPr/>
      </p:nvGrpSpPr>
      <p:grpSpPr>
        <a:xfrm>
          <a:off x="0" y="0"/>
          <a:ext cx="0" cy="0"/>
          <a:chOff x="0" y="0"/>
          <a:chExt cx="0" cy="0"/>
        </a:xfrm>
      </p:grpSpPr>
      <p:pic>
        <p:nvPicPr>
          <p:cNvPr id="2642" name="Google Shape;2642;p99"/>
          <p:cNvPicPr preferRelativeResize="0"/>
          <p:nvPr/>
        </p:nvPicPr>
        <p:blipFill rotWithShape="1">
          <a:blip r:embed="rId3">
            <a:alphaModFix/>
          </a:blip>
          <a:srcRect b="2341" l="0" r="0" t="4366"/>
          <a:stretch/>
        </p:blipFill>
        <p:spPr>
          <a:xfrm>
            <a:off x="644125" y="0"/>
            <a:ext cx="7994699" cy="3372175"/>
          </a:xfrm>
          <a:prstGeom prst="rect">
            <a:avLst/>
          </a:prstGeom>
          <a:noFill/>
          <a:ln cap="flat" cmpd="sng" w="9525">
            <a:solidFill>
              <a:schemeClr val="accent1"/>
            </a:solidFill>
            <a:prstDash val="solid"/>
            <a:round/>
            <a:headEnd len="sm" w="sm" type="none"/>
            <a:tailEnd len="sm" w="sm" type="none"/>
          </a:ln>
        </p:spPr>
      </p:pic>
      <p:pic>
        <p:nvPicPr>
          <p:cNvPr id="2643" name="Google Shape;2643;p99"/>
          <p:cNvPicPr preferRelativeResize="0"/>
          <p:nvPr/>
        </p:nvPicPr>
        <p:blipFill>
          <a:blip r:embed="rId4">
            <a:alphaModFix/>
          </a:blip>
          <a:stretch>
            <a:fillRect/>
          </a:stretch>
        </p:blipFill>
        <p:spPr>
          <a:xfrm>
            <a:off x="644125" y="3473200"/>
            <a:ext cx="4979301" cy="1670300"/>
          </a:xfrm>
          <a:prstGeom prst="rect">
            <a:avLst/>
          </a:prstGeom>
          <a:noFill/>
          <a:ln cap="flat" cmpd="sng" w="9525">
            <a:solidFill>
              <a:schemeClr val="accent1"/>
            </a:solidFill>
            <a:prstDash val="solid"/>
            <a:round/>
            <a:headEnd len="sm" w="sm" type="none"/>
            <a:tailEnd len="sm" w="sm" type="none"/>
          </a:ln>
        </p:spPr>
      </p:pic>
      <p:graphicFrame>
        <p:nvGraphicFramePr>
          <p:cNvPr id="2644" name="Google Shape;2644;p99"/>
          <p:cNvGraphicFramePr/>
          <p:nvPr/>
        </p:nvGraphicFramePr>
        <p:xfrm>
          <a:off x="6244425" y="3473200"/>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1.67</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1.64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1.41 %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pic>
        <p:nvPicPr>
          <p:cNvPr id="2649" name="Google Shape;2649;p100"/>
          <p:cNvPicPr preferRelativeResize="0"/>
          <p:nvPr/>
        </p:nvPicPr>
        <p:blipFill>
          <a:blip r:embed="rId3">
            <a:alphaModFix/>
          </a:blip>
          <a:stretch>
            <a:fillRect/>
          </a:stretch>
        </p:blipFill>
        <p:spPr>
          <a:xfrm>
            <a:off x="1878800" y="660000"/>
            <a:ext cx="5386399" cy="375412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3" name="Shape 2653"/>
        <p:cNvGrpSpPr/>
        <p:nvPr/>
      </p:nvGrpSpPr>
      <p:grpSpPr>
        <a:xfrm>
          <a:off x="0" y="0"/>
          <a:ext cx="0" cy="0"/>
          <a:chOff x="0" y="0"/>
          <a:chExt cx="0" cy="0"/>
        </a:xfrm>
      </p:grpSpPr>
      <p:pic>
        <p:nvPicPr>
          <p:cNvPr id="2654" name="Google Shape;2654;p101"/>
          <p:cNvPicPr preferRelativeResize="0"/>
          <p:nvPr/>
        </p:nvPicPr>
        <p:blipFill rotWithShape="1">
          <a:blip r:embed="rId3">
            <a:alphaModFix/>
          </a:blip>
          <a:srcRect b="2044" l="0" r="0" t="3749"/>
          <a:stretch/>
        </p:blipFill>
        <p:spPr>
          <a:xfrm>
            <a:off x="839875" y="0"/>
            <a:ext cx="7824200" cy="3302700"/>
          </a:xfrm>
          <a:prstGeom prst="rect">
            <a:avLst/>
          </a:prstGeom>
          <a:noFill/>
          <a:ln cap="flat" cmpd="sng" w="9525">
            <a:solidFill>
              <a:schemeClr val="dk2"/>
            </a:solidFill>
            <a:prstDash val="solid"/>
            <a:round/>
            <a:headEnd len="sm" w="sm" type="none"/>
            <a:tailEnd len="sm" w="sm" type="none"/>
          </a:ln>
        </p:spPr>
      </p:pic>
      <p:pic>
        <p:nvPicPr>
          <p:cNvPr id="2655" name="Google Shape;2655;p101"/>
          <p:cNvPicPr preferRelativeResize="0"/>
          <p:nvPr/>
        </p:nvPicPr>
        <p:blipFill>
          <a:blip r:embed="rId4">
            <a:alphaModFix/>
          </a:blip>
          <a:stretch>
            <a:fillRect/>
          </a:stretch>
        </p:blipFill>
        <p:spPr>
          <a:xfrm>
            <a:off x="839875" y="3403750"/>
            <a:ext cx="5164150" cy="1739750"/>
          </a:xfrm>
          <a:prstGeom prst="rect">
            <a:avLst/>
          </a:prstGeom>
          <a:noFill/>
          <a:ln cap="flat" cmpd="sng" w="9525">
            <a:solidFill>
              <a:schemeClr val="accent1"/>
            </a:solidFill>
            <a:prstDash val="solid"/>
            <a:round/>
            <a:headEnd len="sm" w="sm" type="none"/>
            <a:tailEnd len="sm" w="sm" type="none"/>
          </a:ln>
        </p:spPr>
      </p:pic>
      <p:graphicFrame>
        <p:nvGraphicFramePr>
          <p:cNvPr id="2656" name="Google Shape;2656;p101"/>
          <p:cNvGraphicFramePr/>
          <p:nvPr/>
        </p:nvGraphicFramePr>
        <p:xfrm>
          <a:off x="6269675" y="3580250"/>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2,724.79</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2,702.02</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- 0.84 %</a:t>
                      </a:r>
                      <a:endParaRPr b="1" sz="1100">
                        <a:latin typeface="Asap"/>
                        <a:ea typeface="Asap"/>
                        <a:cs typeface="Asap"/>
                        <a:sym typeface="Asap"/>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pic>
        <p:nvPicPr>
          <p:cNvPr id="2661" name="Google Shape;2661;p102"/>
          <p:cNvPicPr preferRelativeResize="0"/>
          <p:nvPr/>
        </p:nvPicPr>
        <p:blipFill>
          <a:blip r:embed="rId3">
            <a:alphaModFix/>
          </a:blip>
          <a:stretch>
            <a:fillRect/>
          </a:stretch>
        </p:blipFill>
        <p:spPr>
          <a:xfrm>
            <a:off x="2151452" y="590862"/>
            <a:ext cx="4841098" cy="39617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49"/>
          <p:cNvSpPr txBox="1"/>
          <p:nvPr>
            <p:ph idx="4294967295" type="title"/>
          </p:nvPr>
        </p:nvSpPr>
        <p:spPr>
          <a:xfrm>
            <a:off x="195150" y="0"/>
            <a:ext cx="82104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Impact of Clean Energy Transition</a:t>
            </a:r>
            <a:endParaRPr sz="2600"/>
          </a:p>
        </p:txBody>
      </p:sp>
      <p:sp>
        <p:nvSpPr>
          <p:cNvPr id="1871" name="Google Shape;1871;p49"/>
          <p:cNvSpPr txBox="1"/>
          <p:nvPr>
            <p:ph idx="4294967295" type="subTitle"/>
          </p:nvPr>
        </p:nvSpPr>
        <p:spPr>
          <a:xfrm>
            <a:off x="591675" y="850300"/>
            <a:ext cx="2565600" cy="11268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Expected to increase electricity consumption but is accompanied by efforts to strengthen the power grid and promote energy efficiency</a:t>
            </a:r>
            <a:endParaRPr i="1" sz="1200">
              <a:solidFill>
                <a:schemeClr val="accent6"/>
              </a:solidFill>
              <a:latin typeface="Asap Medium"/>
              <a:ea typeface="Asap Medium"/>
              <a:cs typeface="Asap Medium"/>
              <a:sym typeface="Asap Medium"/>
            </a:endParaRPr>
          </a:p>
        </p:txBody>
      </p:sp>
      <p:sp>
        <p:nvSpPr>
          <p:cNvPr id="1872" name="Google Shape;1872;p49"/>
          <p:cNvSpPr txBox="1"/>
          <p:nvPr>
            <p:ph idx="4294967295" type="subTitle"/>
          </p:nvPr>
        </p:nvSpPr>
        <p:spPr>
          <a:xfrm>
            <a:off x="5839950" y="850300"/>
            <a:ext cx="2565600" cy="11268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Investments in renewable energy technologies, such as solar and wind power, are projected to reduce energy costs over time</a:t>
            </a:r>
            <a:endParaRPr i="1" sz="1200">
              <a:solidFill>
                <a:schemeClr val="accent6"/>
              </a:solidFill>
              <a:latin typeface="Asap Medium"/>
              <a:ea typeface="Asap Medium"/>
              <a:cs typeface="Asap Medium"/>
              <a:sym typeface="Asap Medium"/>
            </a:endParaRPr>
          </a:p>
        </p:txBody>
      </p:sp>
      <p:sp>
        <p:nvSpPr>
          <p:cNvPr id="1873" name="Google Shape;1873;p49"/>
          <p:cNvSpPr txBox="1"/>
          <p:nvPr>
            <p:ph idx="4294967295" type="subTitle"/>
          </p:nvPr>
        </p:nvSpPr>
        <p:spPr>
          <a:xfrm>
            <a:off x="574275" y="3292350"/>
            <a:ext cx="2600400" cy="9201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EV Policies aim to reduce greenhouse emissions from transportation and alleviate strain on the electricity grid</a:t>
            </a:r>
            <a:endParaRPr i="1" sz="1200">
              <a:solidFill>
                <a:schemeClr val="accent6"/>
              </a:solidFill>
              <a:latin typeface="Asap Medium"/>
              <a:ea typeface="Asap Medium"/>
              <a:cs typeface="Asap Medium"/>
              <a:sym typeface="Asap Medium"/>
            </a:endParaRPr>
          </a:p>
        </p:txBody>
      </p:sp>
      <p:sp>
        <p:nvSpPr>
          <p:cNvPr id="1874" name="Google Shape;1874;p49"/>
          <p:cNvSpPr txBox="1"/>
          <p:nvPr>
            <p:ph idx="4294967295" type="subTitle"/>
          </p:nvPr>
        </p:nvSpPr>
        <p:spPr>
          <a:xfrm>
            <a:off x="5839950" y="3292350"/>
            <a:ext cx="2934300" cy="9201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As more people replace their gas-powered vehicles with EV’s, electricity usage is expected to increase </a:t>
            </a:r>
            <a:endParaRPr i="1" sz="1200">
              <a:solidFill>
                <a:schemeClr val="accent6"/>
              </a:solidFill>
              <a:latin typeface="Asap Medium"/>
              <a:ea typeface="Asap Medium"/>
              <a:cs typeface="Asap Medium"/>
              <a:sym typeface="Asap Medium"/>
            </a:endParaRPr>
          </a:p>
        </p:txBody>
      </p:sp>
      <p:grpSp>
        <p:nvGrpSpPr>
          <p:cNvPr id="1875" name="Google Shape;1875;p49"/>
          <p:cNvGrpSpPr/>
          <p:nvPr/>
        </p:nvGrpSpPr>
        <p:grpSpPr>
          <a:xfrm>
            <a:off x="3713549" y="1213298"/>
            <a:ext cx="1570426" cy="337152"/>
            <a:chOff x="5037700" y="2430325"/>
            <a:chExt cx="75950" cy="65850"/>
          </a:xfrm>
        </p:grpSpPr>
        <p:sp>
          <p:nvSpPr>
            <p:cNvPr id="1876" name="Google Shape;1876;p4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F1C232"/>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FFD966"/>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49"/>
          <p:cNvGrpSpPr/>
          <p:nvPr/>
        </p:nvGrpSpPr>
        <p:grpSpPr>
          <a:xfrm>
            <a:off x="3772548" y="3593122"/>
            <a:ext cx="1598975" cy="354925"/>
            <a:chOff x="5037700" y="2430325"/>
            <a:chExt cx="75950" cy="65850"/>
          </a:xfrm>
        </p:grpSpPr>
        <p:sp>
          <p:nvSpPr>
            <p:cNvPr id="1879" name="Google Shape;1879;p4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F1C232"/>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FFD966"/>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49"/>
          <p:cNvGrpSpPr/>
          <p:nvPr/>
        </p:nvGrpSpPr>
        <p:grpSpPr>
          <a:xfrm>
            <a:off x="4042229" y="2174454"/>
            <a:ext cx="788469" cy="794596"/>
            <a:chOff x="2496269" y="1171698"/>
            <a:chExt cx="761953" cy="799392"/>
          </a:xfrm>
        </p:grpSpPr>
        <p:grpSp>
          <p:nvGrpSpPr>
            <p:cNvPr id="1882" name="Google Shape;1882;p49"/>
            <p:cNvGrpSpPr/>
            <p:nvPr/>
          </p:nvGrpSpPr>
          <p:grpSpPr>
            <a:xfrm>
              <a:off x="2496269" y="1171698"/>
              <a:ext cx="761953" cy="723022"/>
              <a:chOff x="2496269" y="1171698"/>
              <a:chExt cx="761953" cy="723022"/>
            </a:xfrm>
          </p:grpSpPr>
          <p:sp>
            <p:nvSpPr>
              <p:cNvPr id="1883" name="Google Shape;1883;p4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5" name="Google Shape;1885;p49"/>
              <p:cNvGrpSpPr/>
              <p:nvPr/>
            </p:nvGrpSpPr>
            <p:grpSpPr>
              <a:xfrm>
                <a:off x="2496269" y="1171698"/>
                <a:ext cx="761953" cy="723022"/>
                <a:chOff x="2496269" y="1120652"/>
                <a:chExt cx="761953" cy="723022"/>
              </a:xfrm>
            </p:grpSpPr>
            <p:grpSp>
              <p:nvGrpSpPr>
                <p:cNvPr id="1886" name="Google Shape;1886;p49"/>
                <p:cNvGrpSpPr/>
                <p:nvPr/>
              </p:nvGrpSpPr>
              <p:grpSpPr>
                <a:xfrm>
                  <a:off x="2496269" y="1120652"/>
                  <a:ext cx="761953" cy="723022"/>
                  <a:chOff x="2496269" y="1120652"/>
                  <a:chExt cx="761953" cy="723022"/>
                </a:xfrm>
              </p:grpSpPr>
              <p:grpSp>
                <p:nvGrpSpPr>
                  <p:cNvPr id="1887" name="Google Shape;1887;p49"/>
                  <p:cNvGrpSpPr/>
                  <p:nvPr/>
                </p:nvGrpSpPr>
                <p:grpSpPr>
                  <a:xfrm>
                    <a:off x="2496269" y="1304589"/>
                    <a:ext cx="407089" cy="305057"/>
                    <a:chOff x="2496269" y="1304589"/>
                    <a:chExt cx="407089" cy="305057"/>
                  </a:xfrm>
                </p:grpSpPr>
                <p:sp>
                  <p:nvSpPr>
                    <p:cNvPr id="1888" name="Google Shape;1888;p4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49"/>
                  <p:cNvGrpSpPr/>
                  <p:nvPr/>
                </p:nvGrpSpPr>
                <p:grpSpPr>
                  <a:xfrm>
                    <a:off x="2586468" y="1493376"/>
                    <a:ext cx="358850" cy="349656"/>
                    <a:chOff x="2586468" y="1493376"/>
                    <a:chExt cx="358850" cy="349656"/>
                  </a:xfrm>
                </p:grpSpPr>
                <p:sp>
                  <p:nvSpPr>
                    <p:cNvPr id="1891" name="Google Shape;1891;p4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49"/>
                  <p:cNvGrpSpPr/>
                  <p:nvPr/>
                </p:nvGrpSpPr>
                <p:grpSpPr>
                  <a:xfrm>
                    <a:off x="2807939" y="1494024"/>
                    <a:ext cx="358857" cy="349650"/>
                    <a:chOff x="2807939" y="1494024"/>
                    <a:chExt cx="358857" cy="349650"/>
                  </a:xfrm>
                </p:grpSpPr>
                <p:sp>
                  <p:nvSpPr>
                    <p:cNvPr id="1894" name="Google Shape;1894;p4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49"/>
                  <p:cNvGrpSpPr/>
                  <p:nvPr/>
                </p:nvGrpSpPr>
                <p:grpSpPr>
                  <a:xfrm>
                    <a:off x="2851133" y="1305635"/>
                    <a:ext cx="407089" cy="305057"/>
                    <a:chOff x="2851133" y="1305635"/>
                    <a:chExt cx="407089" cy="305057"/>
                  </a:xfrm>
                </p:grpSpPr>
                <p:sp>
                  <p:nvSpPr>
                    <p:cNvPr id="1897" name="Google Shape;1897;p4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49"/>
                  <p:cNvGrpSpPr/>
                  <p:nvPr/>
                </p:nvGrpSpPr>
                <p:grpSpPr>
                  <a:xfrm>
                    <a:off x="2727495" y="1120652"/>
                    <a:ext cx="300271" cy="396358"/>
                    <a:chOff x="2727495" y="1120652"/>
                    <a:chExt cx="300271" cy="396358"/>
                  </a:xfrm>
                </p:grpSpPr>
                <p:sp>
                  <p:nvSpPr>
                    <p:cNvPr id="1900" name="Google Shape;1900;p4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2" name="Google Shape;1902;p49"/>
                <p:cNvGrpSpPr/>
                <p:nvPr/>
              </p:nvGrpSpPr>
              <p:grpSpPr>
                <a:xfrm>
                  <a:off x="2722305" y="1350460"/>
                  <a:ext cx="308357" cy="308344"/>
                  <a:chOff x="2722305" y="1350460"/>
                  <a:chExt cx="308357" cy="308344"/>
                </a:xfrm>
              </p:grpSpPr>
              <p:sp>
                <p:nvSpPr>
                  <p:cNvPr id="1903" name="Google Shape;1903;p4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4" name="Google Shape;1904;p49"/>
                  <p:cNvGrpSpPr/>
                  <p:nvPr/>
                </p:nvGrpSpPr>
                <p:grpSpPr>
                  <a:xfrm>
                    <a:off x="2725064" y="1364529"/>
                    <a:ext cx="297954" cy="280182"/>
                    <a:chOff x="2725064" y="1364529"/>
                    <a:chExt cx="297954" cy="280182"/>
                  </a:xfrm>
                </p:grpSpPr>
                <p:sp>
                  <p:nvSpPr>
                    <p:cNvPr id="1905" name="Google Shape;1905;p4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910" name="Google Shape;1910;p4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pic>
        <p:nvPicPr>
          <p:cNvPr id="2666" name="Google Shape;2666;p103"/>
          <p:cNvPicPr preferRelativeResize="0"/>
          <p:nvPr/>
        </p:nvPicPr>
        <p:blipFill rotWithShape="1">
          <a:blip r:embed="rId3">
            <a:alphaModFix/>
          </a:blip>
          <a:srcRect b="2556" l="0" r="0" t="3783"/>
          <a:stretch/>
        </p:blipFill>
        <p:spPr>
          <a:xfrm>
            <a:off x="622025" y="0"/>
            <a:ext cx="7978902" cy="3252176"/>
          </a:xfrm>
          <a:prstGeom prst="rect">
            <a:avLst/>
          </a:prstGeom>
          <a:noFill/>
          <a:ln cap="flat" cmpd="sng" w="9525">
            <a:solidFill>
              <a:schemeClr val="accent1"/>
            </a:solidFill>
            <a:prstDash val="solid"/>
            <a:round/>
            <a:headEnd len="sm" w="sm" type="none"/>
            <a:tailEnd len="sm" w="sm" type="none"/>
          </a:ln>
        </p:spPr>
      </p:pic>
      <p:pic>
        <p:nvPicPr>
          <p:cNvPr id="2667" name="Google Shape;2667;p103"/>
          <p:cNvPicPr preferRelativeResize="0"/>
          <p:nvPr/>
        </p:nvPicPr>
        <p:blipFill>
          <a:blip r:embed="rId4">
            <a:alphaModFix/>
          </a:blip>
          <a:stretch>
            <a:fillRect/>
          </a:stretch>
        </p:blipFill>
        <p:spPr>
          <a:xfrm>
            <a:off x="622025" y="3340600"/>
            <a:ext cx="5470701" cy="1802900"/>
          </a:xfrm>
          <a:prstGeom prst="rect">
            <a:avLst/>
          </a:prstGeom>
          <a:noFill/>
          <a:ln cap="flat" cmpd="sng" w="9525">
            <a:solidFill>
              <a:schemeClr val="accent1"/>
            </a:solidFill>
            <a:prstDash val="solid"/>
            <a:round/>
            <a:headEnd len="sm" w="sm" type="none"/>
            <a:tailEnd len="sm" w="sm" type="none"/>
          </a:ln>
        </p:spPr>
      </p:pic>
      <p:graphicFrame>
        <p:nvGraphicFramePr>
          <p:cNvPr id="2668" name="Google Shape;2668;p103"/>
          <p:cNvGraphicFramePr/>
          <p:nvPr/>
        </p:nvGraphicFramePr>
        <p:xfrm>
          <a:off x="6275700" y="3440525"/>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881.13</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780.15</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11.46 %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pic>
        <p:nvPicPr>
          <p:cNvPr id="2673" name="Google Shape;2673;p104"/>
          <p:cNvPicPr preferRelativeResize="0"/>
          <p:nvPr/>
        </p:nvPicPr>
        <p:blipFill>
          <a:blip r:embed="rId3">
            <a:alphaModFix/>
          </a:blip>
          <a:stretch>
            <a:fillRect/>
          </a:stretch>
        </p:blipFill>
        <p:spPr>
          <a:xfrm>
            <a:off x="1689700" y="582550"/>
            <a:ext cx="5764598" cy="397840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pic>
        <p:nvPicPr>
          <p:cNvPr id="2678" name="Google Shape;2678;p105"/>
          <p:cNvPicPr preferRelativeResize="0"/>
          <p:nvPr/>
        </p:nvPicPr>
        <p:blipFill rotWithShape="1">
          <a:blip r:embed="rId3">
            <a:alphaModFix/>
          </a:blip>
          <a:srcRect b="1949" l="0" r="0" t="3879"/>
          <a:stretch/>
        </p:blipFill>
        <p:spPr>
          <a:xfrm>
            <a:off x="820950" y="0"/>
            <a:ext cx="7792575" cy="3283750"/>
          </a:xfrm>
          <a:prstGeom prst="rect">
            <a:avLst/>
          </a:prstGeom>
          <a:noFill/>
          <a:ln cap="flat" cmpd="sng" w="9525">
            <a:solidFill>
              <a:schemeClr val="accent1"/>
            </a:solidFill>
            <a:prstDash val="solid"/>
            <a:round/>
            <a:headEnd len="sm" w="sm" type="none"/>
            <a:tailEnd len="sm" w="sm" type="none"/>
          </a:ln>
        </p:spPr>
      </p:pic>
      <p:pic>
        <p:nvPicPr>
          <p:cNvPr id="2679" name="Google Shape;2679;p105"/>
          <p:cNvPicPr preferRelativeResize="0"/>
          <p:nvPr/>
        </p:nvPicPr>
        <p:blipFill>
          <a:blip r:embed="rId4">
            <a:alphaModFix/>
          </a:blip>
          <a:stretch>
            <a:fillRect/>
          </a:stretch>
        </p:blipFill>
        <p:spPr>
          <a:xfrm>
            <a:off x="820950" y="3384800"/>
            <a:ext cx="4786700" cy="1758700"/>
          </a:xfrm>
          <a:prstGeom prst="rect">
            <a:avLst/>
          </a:prstGeom>
          <a:noFill/>
          <a:ln cap="flat" cmpd="sng" w="9525">
            <a:solidFill>
              <a:schemeClr val="accent1"/>
            </a:solidFill>
            <a:prstDash val="solid"/>
            <a:round/>
            <a:headEnd len="sm" w="sm" type="none"/>
            <a:tailEnd len="sm" w="sm" type="none"/>
          </a:ln>
        </p:spPr>
      </p:pic>
      <p:graphicFrame>
        <p:nvGraphicFramePr>
          <p:cNvPr id="2680" name="Google Shape;2680;p105"/>
          <p:cNvGraphicFramePr/>
          <p:nvPr/>
        </p:nvGraphicFramePr>
        <p:xfrm>
          <a:off x="6219125" y="3509500"/>
          <a:ext cx="3000000" cy="3000000"/>
        </p:xfrm>
        <a:graphic>
          <a:graphicData uri="http://schemas.openxmlformats.org/drawingml/2006/table">
            <a:tbl>
              <a:tblPr>
                <a:noFill/>
                <a:tableStyleId>{CA8DA8C7-2CD5-443B-9DEA-0FCDFEB8D031}</a:tableStyleId>
              </a:tblPr>
              <a:tblGrid>
                <a:gridCol w="1064350"/>
                <a:gridCol w="1330050"/>
              </a:tblGrid>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Observed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4,968.24</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314750">
                <a:tc>
                  <a:txBody>
                    <a:bodyPr/>
                    <a:lstStyle/>
                    <a:p>
                      <a:pPr indent="0" lvl="0" marL="0" rtl="0" algn="l">
                        <a:spcBef>
                          <a:spcPts val="0"/>
                        </a:spcBef>
                        <a:spcAft>
                          <a:spcPts val="0"/>
                        </a:spcAft>
                        <a:buNone/>
                      </a:pPr>
                      <a:r>
                        <a:rPr lang="en" sz="1100">
                          <a:latin typeface="Asap Medium"/>
                          <a:ea typeface="Asap Medium"/>
                          <a:cs typeface="Asap Medium"/>
                          <a:sym typeface="Asap Medium"/>
                        </a:rPr>
                        <a:t>Total</a:t>
                      </a:r>
                      <a:endParaRPr sz="1100">
                        <a:latin typeface="Asap Medium"/>
                        <a:ea typeface="Asap Medium"/>
                        <a:cs typeface="Asap Medium"/>
                        <a:sym typeface="Asap Medium"/>
                      </a:endParaRPr>
                    </a:p>
                    <a:p>
                      <a:pPr indent="0" lvl="0" marL="0" rtl="0" algn="l">
                        <a:spcBef>
                          <a:spcPts val="0"/>
                        </a:spcBef>
                        <a:spcAft>
                          <a:spcPts val="0"/>
                        </a:spcAft>
                        <a:buNone/>
                      </a:pPr>
                      <a:r>
                        <a:rPr lang="en" sz="1100">
                          <a:latin typeface="Asap Medium"/>
                          <a:ea typeface="Asap Medium"/>
                          <a:cs typeface="Asap Medium"/>
                          <a:sym typeface="Asap Medium"/>
                        </a:rPr>
                        <a:t>Forecasted</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sap Medium"/>
                          <a:ea typeface="Asap Medium"/>
                          <a:cs typeface="Asap Medium"/>
                          <a:sym typeface="Asap Medium"/>
                        </a:rPr>
                        <a:t>4,416.48</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212850">
                <a:tc>
                  <a:txBody>
                    <a:bodyPr/>
                    <a:lstStyle/>
                    <a:p>
                      <a:pPr indent="0" lvl="0" marL="0" rtl="0" algn="l">
                        <a:spcBef>
                          <a:spcPts val="0"/>
                        </a:spcBef>
                        <a:spcAft>
                          <a:spcPts val="0"/>
                        </a:spcAft>
                        <a:buNone/>
                      </a:pPr>
                      <a:r>
                        <a:rPr lang="en" sz="1100">
                          <a:latin typeface="Asap Medium"/>
                          <a:ea typeface="Asap Medium"/>
                          <a:cs typeface="Asap Medium"/>
                          <a:sym typeface="Asap Medium"/>
                        </a:rPr>
                        <a:t>Difference</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latin typeface="Asap"/>
                          <a:ea typeface="Asap"/>
                          <a:cs typeface="Asap"/>
                          <a:sym typeface="Asap"/>
                        </a:rPr>
                        <a:t>- </a:t>
                      </a:r>
                      <a:r>
                        <a:rPr b="1" lang="en" sz="1100">
                          <a:latin typeface="Asap"/>
                          <a:ea typeface="Asap"/>
                          <a:cs typeface="Asap"/>
                          <a:sym typeface="Asap"/>
                        </a:rPr>
                        <a:t>11.11 %</a:t>
                      </a:r>
                      <a:endParaRPr sz="1100">
                        <a:latin typeface="Asap Medium"/>
                        <a:ea typeface="Asap Medium"/>
                        <a:cs typeface="Asap Medium"/>
                        <a:sym typeface="Asap Medium"/>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pic>
        <p:nvPicPr>
          <p:cNvPr id="2685" name="Google Shape;2685;p106"/>
          <p:cNvPicPr preferRelativeResize="0"/>
          <p:nvPr/>
        </p:nvPicPr>
        <p:blipFill>
          <a:blip r:embed="rId3">
            <a:alphaModFix/>
          </a:blip>
          <a:stretch>
            <a:fillRect/>
          </a:stretch>
        </p:blipFill>
        <p:spPr>
          <a:xfrm>
            <a:off x="1752025" y="560438"/>
            <a:ext cx="5639951" cy="402262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sp>
        <p:nvSpPr>
          <p:cNvPr id="2690" name="Google Shape;2690;p107"/>
          <p:cNvSpPr txBox="1"/>
          <p:nvPr>
            <p:ph type="title"/>
          </p:nvPr>
        </p:nvSpPr>
        <p:spPr>
          <a:xfrm>
            <a:off x="717450" y="46875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Madera County</a:t>
            </a:r>
            <a:endParaRPr sz="3200"/>
          </a:p>
        </p:txBody>
      </p:sp>
      <p:pic>
        <p:nvPicPr>
          <p:cNvPr id="2691" name="Google Shape;2691;p107"/>
          <p:cNvPicPr preferRelativeResize="0"/>
          <p:nvPr/>
        </p:nvPicPr>
        <p:blipFill>
          <a:blip r:embed="rId3">
            <a:alphaModFix/>
          </a:blip>
          <a:stretch>
            <a:fillRect/>
          </a:stretch>
        </p:blipFill>
        <p:spPr>
          <a:xfrm>
            <a:off x="1896925" y="1881600"/>
            <a:ext cx="5400675" cy="1380300"/>
          </a:xfrm>
          <a:prstGeom prst="rect">
            <a:avLst/>
          </a:prstGeom>
          <a:noFill/>
          <a:ln cap="flat" cmpd="sng" w="9525">
            <a:solidFill>
              <a:schemeClr val="accent1"/>
            </a:solidFill>
            <a:prstDash val="solid"/>
            <a:round/>
            <a:headEnd len="sm" w="sm" type="none"/>
            <a:tailEnd len="sm" w="sm" type="none"/>
          </a:ln>
        </p:spPr>
      </p:pic>
      <p:sp>
        <p:nvSpPr>
          <p:cNvPr id="2692" name="Google Shape;2692;p107"/>
          <p:cNvSpPr txBox="1"/>
          <p:nvPr/>
        </p:nvSpPr>
        <p:spPr>
          <a:xfrm>
            <a:off x="3120750" y="3670675"/>
            <a:ext cx="2902500" cy="450600"/>
          </a:xfrm>
          <a:prstGeom prst="rect">
            <a:avLst/>
          </a:prstGeom>
          <a:solidFill>
            <a:srgbClr val="FFD966"/>
          </a:solidFill>
          <a:ln cap="flat" cmpd="sng" w="28575">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chemeClr val="dk1"/>
                </a:solidFill>
                <a:latin typeface="Asap"/>
                <a:ea typeface="Asap"/>
                <a:cs typeface="Asap"/>
                <a:sym typeface="Asap"/>
              </a:rPr>
              <a:t>Not Enough Data</a:t>
            </a:r>
            <a:endParaRPr b="1" i="1" sz="1800">
              <a:solidFill>
                <a:schemeClr val="dk1"/>
              </a:solidFill>
              <a:latin typeface="Asap"/>
              <a:ea typeface="Asap"/>
              <a:cs typeface="Asap"/>
              <a:sym typeface="Asap"/>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108"/>
          <p:cNvSpPr txBox="1"/>
          <p:nvPr>
            <p:ph idx="4294967295" type="title"/>
          </p:nvPr>
        </p:nvSpPr>
        <p:spPr>
          <a:xfrm>
            <a:off x="224675" y="1416525"/>
            <a:ext cx="30846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Limited Historical Data</a:t>
            </a:r>
            <a:endParaRPr i="1" sz="2200"/>
          </a:p>
        </p:txBody>
      </p:sp>
      <p:sp>
        <p:nvSpPr>
          <p:cNvPr id="2698" name="Google Shape;2698;p108"/>
          <p:cNvSpPr txBox="1"/>
          <p:nvPr>
            <p:ph idx="4294967295" type="title"/>
          </p:nvPr>
        </p:nvSpPr>
        <p:spPr>
          <a:xfrm>
            <a:off x="717450" y="13615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Limitations Possibly Affecting Models</a:t>
            </a:r>
            <a:endParaRPr sz="2600"/>
          </a:p>
        </p:txBody>
      </p:sp>
      <p:sp>
        <p:nvSpPr>
          <p:cNvPr id="2699" name="Google Shape;2699;p108"/>
          <p:cNvSpPr txBox="1"/>
          <p:nvPr>
            <p:ph idx="4294967295" type="title"/>
          </p:nvPr>
        </p:nvSpPr>
        <p:spPr>
          <a:xfrm>
            <a:off x="6596300" y="1383850"/>
            <a:ext cx="9678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Scope</a:t>
            </a:r>
            <a:endParaRPr i="1" sz="2200"/>
          </a:p>
        </p:txBody>
      </p:sp>
      <p:sp>
        <p:nvSpPr>
          <p:cNvPr id="2700" name="Google Shape;2700;p108"/>
          <p:cNvSpPr txBox="1"/>
          <p:nvPr>
            <p:ph idx="4294967295" type="title"/>
          </p:nvPr>
        </p:nvSpPr>
        <p:spPr>
          <a:xfrm>
            <a:off x="311450" y="3098325"/>
            <a:ext cx="26151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Drastic Seasonality</a:t>
            </a:r>
            <a:endParaRPr i="1" sz="2200"/>
          </a:p>
        </p:txBody>
      </p:sp>
      <p:sp>
        <p:nvSpPr>
          <p:cNvPr id="2701" name="Google Shape;2701;p108"/>
          <p:cNvSpPr txBox="1"/>
          <p:nvPr>
            <p:ph idx="4294967295" type="title"/>
          </p:nvPr>
        </p:nvSpPr>
        <p:spPr>
          <a:xfrm>
            <a:off x="6138800" y="3098325"/>
            <a:ext cx="30846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t>Unpredictable Events</a:t>
            </a:r>
            <a:endParaRPr i="1" sz="2200"/>
          </a:p>
        </p:txBody>
      </p:sp>
      <p:grpSp>
        <p:nvGrpSpPr>
          <p:cNvPr id="2702" name="Google Shape;2702;p108"/>
          <p:cNvGrpSpPr/>
          <p:nvPr/>
        </p:nvGrpSpPr>
        <p:grpSpPr>
          <a:xfrm>
            <a:off x="3008733" y="2977047"/>
            <a:ext cx="1426279" cy="741167"/>
            <a:chOff x="6853641" y="2534077"/>
            <a:chExt cx="1515545" cy="501229"/>
          </a:xfrm>
        </p:grpSpPr>
        <p:grpSp>
          <p:nvGrpSpPr>
            <p:cNvPr id="2703" name="Google Shape;2703;p108"/>
            <p:cNvGrpSpPr/>
            <p:nvPr/>
          </p:nvGrpSpPr>
          <p:grpSpPr>
            <a:xfrm>
              <a:off x="6853641" y="2618923"/>
              <a:ext cx="1515545" cy="324556"/>
              <a:chOff x="6853641" y="2618923"/>
              <a:chExt cx="1515545" cy="324556"/>
            </a:xfrm>
          </p:grpSpPr>
          <p:sp>
            <p:nvSpPr>
              <p:cNvPr id="2704" name="Google Shape;2704;p10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0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0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0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0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9" name="Google Shape;2709;p10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0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0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0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4" name="Google Shape;2714;p108"/>
          <p:cNvGrpSpPr/>
          <p:nvPr/>
        </p:nvGrpSpPr>
        <p:grpSpPr>
          <a:xfrm>
            <a:off x="4813673" y="2892146"/>
            <a:ext cx="1050857" cy="910973"/>
            <a:chOff x="803162" y="1474292"/>
            <a:chExt cx="1086719" cy="879487"/>
          </a:xfrm>
        </p:grpSpPr>
        <p:grpSp>
          <p:nvGrpSpPr>
            <p:cNvPr id="2715" name="Google Shape;2715;p108"/>
            <p:cNvGrpSpPr/>
            <p:nvPr/>
          </p:nvGrpSpPr>
          <p:grpSpPr>
            <a:xfrm>
              <a:off x="803162" y="1625948"/>
              <a:ext cx="445856" cy="576579"/>
              <a:chOff x="803162" y="1625948"/>
              <a:chExt cx="445856" cy="576579"/>
            </a:xfrm>
          </p:grpSpPr>
          <p:sp>
            <p:nvSpPr>
              <p:cNvPr id="2716" name="Google Shape;2716;p10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7" name="Google Shape;2717;p108"/>
              <p:cNvGrpSpPr/>
              <p:nvPr/>
            </p:nvGrpSpPr>
            <p:grpSpPr>
              <a:xfrm>
                <a:off x="1056023" y="1625948"/>
                <a:ext cx="192995" cy="576579"/>
                <a:chOff x="1056023" y="1625948"/>
                <a:chExt cx="192995" cy="576579"/>
              </a:xfrm>
            </p:grpSpPr>
            <p:sp>
              <p:nvSpPr>
                <p:cNvPr id="2718" name="Google Shape;2718;p10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0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0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0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0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23" name="Google Shape;2723;p108"/>
            <p:cNvGrpSpPr/>
            <p:nvPr/>
          </p:nvGrpSpPr>
          <p:grpSpPr>
            <a:xfrm>
              <a:off x="1371406" y="1474292"/>
              <a:ext cx="518475" cy="879487"/>
              <a:chOff x="1398231" y="1474292"/>
              <a:chExt cx="518475" cy="879487"/>
            </a:xfrm>
          </p:grpSpPr>
          <p:grpSp>
            <p:nvGrpSpPr>
              <p:cNvPr id="2724" name="Google Shape;2724;p108"/>
              <p:cNvGrpSpPr/>
              <p:nvPr/>
            </p:nvGrpSpPr>
            <p:grpSpPr>
              <a:xfrm>
                <a:off x="1398231" y="1474292"/>
                <a:ext cx="518475" cy="341643"/>
                <a:chOff x="1398231" y="1474292"/>
                <a:chExt cx="518475" cy="341643"/>
              </a:xfrm>
            </p:grpSpPr>
            <p:sp>
              <p:nvSpPr>
                <p:cNvPr id="2725" name="Google Shape;2725;p10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6" name="Google Shape;2726;p108"/>
                <p:cNvGrpSpPr/>
                <p:nvPr/>
              </p:nvGrpSpPr>
              <p:grpSpPr>
                <a:xfrm>
                  <a:off x="1616453" y="1474292"/>
                  <a:ext cx="300253" cy="341643"/>
                  <a:chOff x="1616453" y="1475379"/>
                  <a:chExt cx="300253" cy="341643"/>
                </a:xfrm>
              </p:grpSpPr>
              <p:sp>
                <p:nvSpPr>
                  <p:cNvPr id="2727" name="Google Shape;2727;p10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0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0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0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0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0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0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4" name="Google Shape;2734;p108"/>
                  <p:cNvGrpSpPr/>
                  <p:nvPr/>
                </p:nvGrpSpPr>
                <p:grpSpPr>
                  <a:xfrm>
                    <a:off x="1839639" y="1475379"/>
                    <a:ext cx="77067" cy="341643"/>
                    <a:chOff x="1839639" y="1475379"/>
                    <a:chExt cx="77067" cy="341643"/>
                  </a:xfrm>
                </p:grpSpPr>
                <p:sp>
                  <p:nvSpPr>
                    <p:cNvPr id="2735" name="Google Shape;2735;p10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0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37" name="Google Shape;2737;p108"/>
              <p:cNvGrpSpPr/>
              <p:nvPr/>
            </p:nvGrpSpPr>
            <p:grpSpPr>
              <a:xfrm>
                <a:off x="1398451" y="2012951"/>
                <a:ext cx="518255" cy="340828"/>
                <a:chOff x="1398451" y="2012951"/>
                <a:chExt cx="518255" cy="340828"/>
              </a:xfrm>
            </p:grpSpPr>
            <p:sp>
              <p:nvSpPr>
                <p:cNvPr id="2738" name="Google Shape;2738;p10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9" name="Google Shape;2739;p108"/>
                <p:cNvGrpSpPr/>
                <p:nvPr/>
              </p:nvGrpSpPr>
              <p:grpSpPr>
                <a:xfrm>
                  <a:off x="1616453" y="2012951"/>
                  <a:ext cx="300253" cy="340828"/>
                  <a:chOff x="1616453" y="2013538"/>
                  <a:chExt cx="300253" cy="340828"/>
                </a:xfrm>
              </p:grpSpPr>
              <p:sp>
                <p:nvSpPr>
                  <p:cNvPr id="2740" name="Google Shape;2740;p10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0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0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0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solidFill>
                    <a:srgbClr val="F1C232"/>
                  </a:solidFill>
                  <a:ln cap="rnd" cmpd="sng" w="952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0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0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0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1C23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7" name="Google Shape;2747;p108"/>
                  <p:cNvGrpSpPr/>
                  <p:nvPr/>
                </p:nvGrpSpPr>
                <p:grpSpPr>
                  <a:xfrm>
                    <a:off x="1839639" y="2013538"/>
                    <a:ext cx="77067" cy="340828"/>
                    <a:chOff x="1839639" y="2013538"/>
                    <a:chExt cx="77067" cy="340828"/>
                  </a:xfrm>
                </p:grpSpPr>
                <p:sp>
                  <p:nvSpPr>
                    <p:cNvPr id="2748" name="Google Shape;2748;p10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0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FFF2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2750" name="Google Shape;2750;p108"/>
          <p:cNvGrpSpPr/>
          <p:nvPr/>
        </p:nvGrpSpPr>
        <p:grpSpPr>
          <a:xfrm>
            <a:off x="3526921" y="1329906"/>
            <a:ext cx="633584" cy="741176"/>
            <a:chOff x="2319498" y="1512744"/>
            <a:chExt cx="352697" cy="352723"/>
          </a:xfrm>
        </p:grpSpPr>
        <p:sp>
          <p:nvSpPr>
            <p:cNvPr id="2751" name="Google Shape;2751;p108"/>
            <p:cNvSpPr/>
            <p:nvPr/>
          </p:nvSpPr>
          <p:spPr>
            <a:xfrm>
              <a:off x="2319498" y="1512744"/>
              <a:ext cx="352697" cy="352723"/>
            </a:xfrm>
            <a:custGeom>
              <a:rect b="b" l="l" r="r" t="t"/>
              <a:pathLst>
                <a:path extrusionOk="0" h="13455" w="13454">
                  <a:moveTo>
                    <a:pt x="6727" y="1"/>
                  </a:moveTo>
                  <a:cubicBezTo>
                    <a:pt x="3017" y="1"/>
                    <a:pt x="0" y="3018"/>
                    <a:pt x="0" y="6728"/>
                  </a:cubicBezTo>
                  <a:cubicBezTo>
                    <a:pt x="0" y="10438"/>
                    <a:pt x="3017" y="13455"/>
                    <a:pt x="6727" y="13455"/>
                  </a:cubicBezTo>
                  <a:cubicBezTo>
                    <a:pt x="10437" y="13455"/>
                    <a:pt x="13454" y="10438"/>
                    <a:pt x="13454" y="6728"/>
                  </a:cubicBezTo>
                  <a:cubicBezTo>
                    <a:pt x="13454" y="3018"/>
                    <a:pt x="10437" y="1"/>
                    <a:pt x="672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08"/>
            <p:cNvSpPr/>
            <p:nvPr/>
          </p:nvSpPr>
          <p:spPr>
            <a:xfrm>
              <a:off x="2345975" y="1539248"/>
              <a:ext cx="299742" cy="299742"/>
            </a:xfrm>
            <a:custGeom>
              <a:rect b="b" l="l" r="r" t="t"/>
              <a:pathLst>
                <a:path extrusionOk="0" h="11434" w="11434">
                  <a:moveTo>
                    <a:pt x="5717" y="0"/>
                  </a:moveTo>
                  <a:cubicBezTo>
                    <a:pt x="2556" y="0"/>
                    <a:pt x="0" y="2555"/>
                    <a:pt x="0" y="5717"/>
                  </a:cubicBezTo>
                  <a:cubicBezTo>
                    <a:pt x="0" y="8878"/>
                    <a:pt x="2556" y="11433"/>
                    <a:pt x="5717" y="11433"/>
                  </a:cubicBezTo>
                  <a:cubicBezTo>
                    <a:pt x="8878" y="11433"/>
                    <a:pt x="11433" y="8878"/>
                    <a:pt x="11433" y="5717"/>
                  </a:cubicBezTo>
                  <a:cubicBezTo>
                    <a:pt x="11433" y="2555"/>
                    <a:pt x="8878" y="0"/>
                    <a:pt x="5717"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08"/>
            <p:cNvSpPr/>
            <p:nvPr/>
          </p:nvSpPr>
          <p:spPr>
            <a:xfrm>
              <a:off x="2490524" y="1560534"/>
              <a:ext cx="11010" cy="133880"/>
            </a:xfrm>
            <a:custGeom>
              <a:rect b="b" l="l" r="r" t="t"/>
              <a:pathLst>
                <a:path extrusionOk="0" h="5107" w="420">
                  <a:moveTo>
                    <a:pt x="212" y="0"/>
                  </a:moveTo>
                  <a:cubicBezTo>
                    <a:pt x="116" y="0"/>
                    <a:pt x="22" y="62"/>
                    <a:pt x="15" y="184"/>
                  </a:cubicBezTo>
                  <a:lnTo>
                    <a:pt x="15" y="4905"/>
                  </a:lnTo>
                  <a:cubicBezTo>
                    <a:pt x="1" y="5020"/>
                    <a:pt x="102" y="5107"/>
                    <a:pt x="203" y="5107"/>
                  </a:cubicBezTo>
                  <a:cubicBezTo>
                    <a:pt x="318" y="5107"/>
                    <a:pt x="419" y="5020"/>
                    <a:pt x="419" y="4905"/>
                  </a:cubicBezTo>
                  <a:lnTo>
                    <a:pt x="419" y="184"/>
                  </a:lnTo>
                  <a:cubicBezTo>
                    <a:pt x="405" y="62"/>
                    <a:pt x="308" y="0"/>
                    <a:pt x="212" y="0"/>
                  </a:cubicBezTo>
                  <a:close/>
                </a:path>
              </a:pathLst>
            </a:cu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08"/>
            <p:cNvSpPr/>
            <p:nvPr/>
          </p:nvSpPr>
          <p:spPr>
            <a:xfrm>
              <a:off x="2489397" y="1683771"/>
              <a:ext cx="137917" cy="10696"/>
            </a:xfrm>
            <a:custGeom>
              <a:rect b="b" l="l" r="r" t="t"/>
              <a:pathLst>
                <a:path extrusionOk="0" h="408" w="5261">
                  <a:moveTo>
                    <a:pt x="5006" y="0"/>
                  </a:moveTo>
                  <a:cubicBezTo>
                    <a:pt x="4998" y="0"/>
                    <a:pt x="4990" y="1"/>
                    <a:pt x="4981" y="2"/>
                  </a:cubicBezTo>
                  <a:lnTo>
                    <a:pt x="246" y="2"/>
                  </a:lnTo>
                  <a:cubicBezTo>
                    <a:pt x="1" y="30"/>
                    <a:pt x="1" y="391"/>
                    <a:pt x="246" y="406"/>
                  </a:cubicBezTo>
                  <a:lnTo>
                    <a:pt x="4981" y="406"/>
                  </a:lnTo>
                  <a:cubicBezTo>
                    <a:pt x="4990" y="407"/>
                    <a:pt x="4998" y="407"/>
                    <a:pt x="5006" y="407"/>
                  </a:cubicBezTo>
                  <a:cubicBezTo>
                    <a:pt x="5261" y="407"/>
                    <a:pt x="5261" y="0"/>
                    <a:pt x="5006" y="0"/>
                  </a:cubicBezTo>
                  <a:close/>
                </a:path>
              </a:pathLst>
            </a:cu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08"/>
            <p:cNvSpPr/>
            <p:nvPr/>
          </p:nvSpPr>
          <p:spPr>
            <a:xfrm>
              <a:off x="2383069" y="1576316"/>
              <a:ext cx="280422" cy="262753"/>
            </a:xfrm>
            <a:custGeom>
              <a:rect b="b" l="l" r="r" t="t"/>
              <a:pathLst>
                <a:path extrusionOk="0" h="10023" w="10697">
                  <a:moveTo>
                    <a:pt x="8070" y="1"/>
                  </a:moveTo>
                  <a:lnTo>
                    <a:pt x="8070" y="1"/>
                  </a:lnTo>
                  <a:cubicBezTo>
                    <a:pt x="10033" y="2253"/>
                    <a:pt x="9917" y="5674"/>
                    <a:pt x="7795" y="7796"/>
                  </a:cubicBezTo>
                  <a:cubicBezTo>
                    <a:pt x="6686" y="8906"/>
                    <a:pt x="5225" y="9467"/>
                    <a:pt x="3760" y="9467"/>
                  </a:cubicBezTo>
                  <a:cubicBezTo>
                    <a:pt x="2422" y="9467"/>
                    <a:pt x="1082" y="8999"/>
                    <a:pt x="0" y="8056"/>
                  </a:cubicBezTo>
                  <a:lnTo>
                    <a:pt x="0" y="8056"/>
                  </a:lnTo>
                  <a:cubicBezTo>
                    <a:pt x="1131" y="9360"/>
                    <a:pt x="2719" y="10023"/>
                    <a:pt x="4311" y="10023"/>
                  </a:cubicBezTo>
                  <a:cubicBezTo>
                    <a:pt x="5767" y="10023"/>
                    <a:pt x="7227" y="9469"/>
                    <a:pt x="8344" y="8345"/>
                  </a:cubicBezTo>
                  <a:cubicBezTo>
                    <a:pt x="10697" y="6006"/>
                    <a:pt x="10567" y="2166"/>
                    <a:pt x="8070" y="1"/>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8"/>
            <p:cNvSpPr/>
            <p:nvPr/>
          </p:nvSpPr>
          <p:spPr>
            <a:xfrm>
              <a:off x="2365662" y="1683771"/>
              <a:ext cx="21732" cy="10696"/>
            </a:xfrm>
            <a:custGeom>
              <a:rect b="b" l="l" r="r" t="t"/>
              <a:pathLst>
                <a:path extrusionOk="0" h="408" w="829">
                  <a:moveTo>
                    <a:pt x="561" y="0"/>
                  </a:moveTo>
                  <a:cubicBezTo>
                    <a:pt x="552" y="0"/>
                    <a:pt x="543" y="1"/>
                    <a:pt x="534" y="2"/>
                  </a:cubicBezTo>
                  <a:lnTo>
                    <a:pt x="246" y="2"/>
                  </a:lnTo>
                  <a:cubicBezTo>
                    <a:pt x="0" y="30"/>
                    <a:pt x="0" y="391"/>
                    <a:pt x="246" y="406"/>
                  </a:cubicBezTo>
                  <a:lnTo>
                    <a:pt x="534" y="406"/>
                  </a:lnTo>
                  <a:cubicBezTo>
                    <a:pt x="543" y="407"/>
                    <a:pt x="552" y="407"/>
                    <a:pt x="561" y="407"/>
                  </a:cubicBezTo>
                  <a:cubicBezTo>
                    <a:pt x="828" y="407"/>
                    <a:pt x="828" y="0"/>
                    <a:pt x="561"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08"/>
            <p:cNvSpPr/>
            <p:nvPr/>
          </p:nvSpPr>
          <p:spPr>
            <a:xfrm>
              <a:off x="2490524" y="1799589"/>
              <a:ext cx="11377" cy="18613"/>
            </a:xfrm>
            <a:custGeom>
              <a:rect b="b" l="l" r="r" t="t"/>
              <a:pathLst>
                <a:path extrusionOk="0" h="710" w="434">
                  <a:moveTo>
                    <a:pt x="217" y="1"/>
                  </a:moveTo>
                  <a:cubicBezTo>
                    <a:pt x="109" y="1"/>
                    <a:pt x="1" y="73"/>
                    <a:pt x="15" y="217"/>
                  </a:cubicBezTo>
                  <a:lnTo>
                    <a:pt x="15" y="506"/>
                  </a:lnTo>
                  <a:cubicBezTo>
                    <a:pt x="1" y="622"/>
                    <a:pt x="102" y="708"/>
                    <a:pt x="203" y="708"/>
                  </a:cubicBezTo>
                  <a:cubicBezTo>
                    <a:pt x="210" y="709"/>
                    <a:pt x="218" y="710"/>
                    <a:pt x="225" y="710"/>
                  </a:cubicBezTo>
                  <a:cubicBezTo>
                    <a:pt x="331" y="710"/>
                    <a:pt x="419" y="615"/>
                    <a:pt x="419" y="520"/>
                  </a:cubicBezTo>
                  <a:lnTo>
                    <a:pt x="419" y="217"/>
                  </a:lnTo>
                  <a:cubicBezTo>
                    <a:pt x="434" y="73"/>
                    <a:pt x="326" y="1"/>
                    <a:pt x="217"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08"/>
            <p:cNvSpPr/>
            <p:nvPr/>
          </p:nvSpPr>
          <p:spPr>
            <a:xfrm>
              <a:off x="2401393" y="1596554"/>
              <a:ext cx="19163" cy="15755"/>
            </a:xfrm>
            <a:custGeom>
              <a:rect b="b" l="l" r="r" t="t"/>
              <a:pathLst>
                <a:path extrusionOk="0" h="601" w="731">
                  <a:moveTo>
                    <a:pt x="268" y="1"/>
                  </a:moveTo>
                  <a:cubicBezTo>
                    <a:pt x="121" y="1"/>
                    <a:pt x="1" y="184"/>
                    <a:pt x="124" y="340"/>
                  </a:cubicBezTo>
                  <a:lnTo>
                    <a:pt x="326" y="543"/>
                  </a:lnTo>
                  <a:cubicBezTo>
                    <a:pt x="369" y="571"/>
                    <a:pt x="413" y="600"/>
                    <a:pt x="470" y="600"/>
                  </a:cubicBezTo>
                  <a:cubicBezTo>
                    <a:pt x="644" y="600"/>
                    <a:pt x="730" y="384"/>
                    <a:pt x="615" y="254"/>
                  </a:cubicBezTo>
                  <a:lnTo>
                    <a:pt x="398" y="52"/>
                  </a:lnTo>
                  <a:cubicBezTo>
                    <a:pt x="356" y="16"/>
                    <a:pt x="311" y="1"/>
                    <a:pt x="268"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08"/>
            <p:cNvSpPr/>
            <p:nvPr/>
          </p:nvSpPr>
          <p:spPr>
            <a:xfrm>
              <a:off x="2569563" y="1765378"/>
              <a:ext cx="20893" cy="16830"/>
            </a:xfrm>
            <a:custGeom>
              <a:rect b="b" l="l" r="r" t="t"/>
              <a:pathLst>
                <a:path extrusionOk="0" h="642" w="797">
                  <a:moveTo>
                    <a:pt x="313" y="0"/>
                  </a:moveTo>
                  <a:cubicBezTo>
                    <a:pt x="149" y="0"/>
                    <a:pt x="1" y="225"/>
                    <a:pt x="176" y="368"/>
                  </a:cubicBezTo>
                  <a:lnTo>
                    <a:pt x="393" y="584"/>
                  </a:lnTo>
                  <a:cubicBezTo>
                    <a:pt x="421" y="613"/>
                    <a:pt x="479" y="642"/>
                    <a:pt x="537" y="642"/>
                  </a:cubicBezTo>
                  <a:cubicBezTo>
                    <a:pt x="710" y="642"/>
                    <a:pt x="797" y="425"/>
                    <a:pt x="681" y="295"/>
                  </a:cubicBezTo>
                  <a:lnTo>
                    <a:pt x="465" y="79"/>
                  </a:lnTo>
                  <a:cubicBezTo>
                    <a:pt x="419" y="23"/>
                    <a:pt x="366" y="0"/>
                    <a:pt x="313"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8"/>
            <p:cNvSpPr/>
            <p:nvPr/>
          </p:nvSpPr>
          <p:spPr>
            <a:xfrm>
              <a:off x="2571136" y="1595610"/>
              <a:ext cx="20841" cy="16699"/>
            </a:xfrm>
            <a:custGeom>
              <a:rect b="b" l="l" r="r" t="t"/>
              <a:pathLst>
                <a:path extrusionOk="0" h="637" w="795">
                  <a:moveTo>
                    <a:pt x="491" y="1"/>
                  </a:moveTo>
                  <a:cubicBezTo>
                    <a:pt x="436" y="1"/>
                    <a:pt x="380" y="26"/>
                    <a:pt x="333" y="88"/>
                  </a:cubicBezTo>
                  <a:lnTo>
                    <a:pt x="116" y="290"/>
                  </a:lnTo>
                  <a:cubicBezTo>
                    <a:pt x="1" y="420"/>
                    <a:pt x="87" y="636"/>
                    <a:pt x="260" y="636"/>
                  </a:cubicBezTo>
                  <a:cubicBezTo>
                    <a:pt x="318" y="636"/>
                    <a:pt x="376" y="607"/>
                    <a:pt x="405" y="579"/>
                  </a:cubicBezTo>
                  <a:lnTo>
                    <a:pt x="621" y="362"/>
                  </a:lnTo>
                  <a:cubicBezTo>
                    <a:pt x="794" y="222"/>
                    <a:pt x="652" y="1"/>
                    <a:pt x="491"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08"/>
            <p:cNvSpPr/>
            <p:nvPr/>
          </p:nvSpPr>
          <p:spPr>
            <a:xfrm>
              <a:off x="2401236" y="1766296"/>
              <a:ext cx="19583" cy="15913"/>
            </a:xfrm>
            <a:custGeom>
              <a:rect b="b" l="l" r="r" t="t"/>
              <a:pathLst>
                <a:path extrusionOk="0" h="607" w="747">
                  <a:moveTo>
                    <a:pt x="456" y="0"/>
                  </a:moveTo>
                  <a:cubicBezTo>
                    <a:pt x="414" y="0"/>
                    <a:pt x="372" y="13"/>
                    <a:pt x="332" y="44"/>
                  </a:cubicBezTo>
                  <a:lnTo>
                    <a:pt x="130" y="260"/>
                  </a:lnTo>
                  <a:cubicBezTo>
                    <a:pt x="0" y="390"/>
                    <a:pt x="87" y="607"/>
                    <a:pt x="274" y="607"/>
                  </a:cubicBezTo>
                  <a:cubicBezTo>
                    <a:pt x="318" y="607"/>
                    <a:pt x="375" y="578"/>
                    <a:pt x="404" y="549"/>
                  </a:cubicBezTo>
                  <a:lnTo>
                    <a:pt x="621" y="333"/>
                  </a:lnTo>
                  <a:cubicBezTo>
                    <a:pt x="746" y="184"/>
                    <a:pt x="611" y="0"/>
                    <a:pt x="456"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08"/>
            <p:cNvSpPr/>
            <p:nvPr/>
          </p:nvSpPr>
          <p:spPr>
            <a:xfrm>
              <a:off x="2373160" y="1634985"/>
              <a:ext cx="23174" cy="14025"/>
            </a:xfrm>
            <a:custGeom>
              <a:rect b="b" l="l" r="r" t="t"/>
              <a:pathLst>
                <a:path extrusionOk="0" h="535" w="884">
                  <a:moveTo>
                    <a:pt x="303" y="0"/>
                  </a:moveTo>
                  <a:cubicBezTo>
                    <a:pt x="104" y="0"/>
                    <a:pt x="0" y="330"/>
                    <a:pt x="248" y="405"/>
                  </a:cubicBezTo>
                  <a:lnTo>
                    <a:pt x="523" y="520"/>
                  </a:lnTo>
                  <a:cubicBezTo>
                    <a:pt x="551" y="520"/>
                    <a:pt x="566" y="535"/>
                    <a:pt x="595" y="535"/>
                  </a:cubicBezTo>
                  <a:cubicBezTo>
                    <a:pt x="811" y="535"/>
                    <a:pt x="883" y="231"/>
                    <a:pt x="681" y="145"/>
                  </a:cubicBezTo>
                  <a:lnTo>
                    <a:pt x="407" y="29"/>
                  </a:lnTo>
                  <a:cubicBezTo>
                    <a:pt x="370" y="9"/>
                    <a:pt x="335" y="0"/>
                    <a:pt x="303"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08"/>
            <p:cNvSpPr/>
            <p:nvPr/>
          </p:nvSpPr>
          <p:spPr>
            <a:xfrm>
              <a:off x="2595516" y="1729333"/>
              <a:ext cx="21811" cy="13527"/>
            </a:xfrm>
            <a:custGeom>
              <a:rect b="b" l="l" r="r" t="t"/>
              <a:pathLst>
                <a:path extrusionOk="0" h="516" w="832">
                  <a:moveTo>
                    <a:pt x="291" y="0"/>
                  </a:moveTo>
                  <a:cubicBezTo>
                    <a:pt x="100" y="0"/>
                    <a:pt x="1" y="281"/>
                    <a:pt x="197" y="386"/>
                  </a:cubicBezTo>
                  <a:lnTo>
                    <a:pt x="471" y="501"/>
                  </a:lnTo>
                  <a:cubicBezTo>
                    <a:pt x="500" y="516"/>
                    <a:pt x="529" y="516"/>
                    <a:pt x="557" y="516"/>
                  </a:cubicBezTo>
                  <a:cubicBezTo>
                    <a:pt x="774" y="516"/>
                    <a:pt x="832" y="212"/>
                    <a:pt x="630" y="126"/>
                  </a:cubicBezTo>
                  <a:lnTo>
                    <a:pt x="355" y="10"/>
                  </a:lnTo>
                  <a:cubicBezTo>
                    <a:pt x="333" y="3"/>
                    <a:pt x="312" y="0"/>
                    <a:pt x="291"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08"/>
            <p:cNvSpPr/>
            <p:nvPr/>
          </p:nvSpPr>
          <p:spPr>
            <a:xfrm>
              <a:off x="2535195" y="1570129"/>
              <a:ext cx="15650" cy="17197"/>
            </a:xfrm>
            <a:custGeom>
              <a:rect b="b" l="l" r="r" t="t"/>
              <a:pathLst>
                <a:path extrusionOk="0" h="656" w="597">
                  <a:moveTo>
                    <a:pt x="345" y="1"/>
                  </a:moveTo>
                  <a:cubicBezTo>
                    <a:pt x="279" y="1"/>
                    <a:pt x="213" y="32"/>
                    <a:pt x="173" y="107"/>
                  </a:cubicBezTo>
                  <a:lnTo>
                    <a:pt x="58" y="381"/>
                  </a:lnTo>
                  <a:cubicBezTo>
                    <a:pt x="0" y="511"/>
                    <a:pt x="87" y="656"/>
                    <a:pt x="231" y="656"/>
                  </a:cubicBezTo>
                  <a:lnTo>
                    <a:pt x="246" y="656"/>
                  </a:lnTo>
                  <a:cubicBezTo>
                    <a:pt x="332" y="656"/>
                    <a:pt x="390" y="612"/>
                    <a:pt x="433" y="540"/>
                  </a:cubicBezTo>
                  <a:lnTo>
                    <a:pt x="549" y="266"/>
                  </a:lnTo>
                  <a:cubicBezTo>
                    <a:pt x="596" y="115"/>
                    <a:pt x="470" y="1"/>
                    <a:pt x="345"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08"/>
            <p:cNvSpPr/>
            <p:nvPr/>
          </p:nvSpPr>
          <p:spPr>
            <a:xfrm>
              <a:off x="2441345" y="1790099"/>
              <a:ext cx="16463" cy="18219"/>
            </a:xfrm>
            <a:custGeom>
              <a:rect b="b" l="l" r="r" t="t"/>
              <a:pathLst>
                <a:path extrusionOk="0" h="695" w="628">
                  <a:moveTo>
                    <a:pt x="349" y="1"/>
                  </a:moveTo>
                  <a:cubicBezTo>
                    <a:pt x="272" y="1"/>
                    <a:pt x="195" y="43"/>
                    <a:pt x="159" y="146"/>
                  </a:cubicBezTo>
                  <a:lnTo>
                    <a:pt x="58" y="421"/>
                  </a:lnTo>
                  <a:cubicBezTo>
                    <a:pt x="0" y="550"/>
                    <a:pt x="87" y="695"/>
                    <a:pt x="231" y="695"/>
                  </a:cubicBezTo>
                  <a:lnTo>
                    <a:pt x="246" y="695"/>
                  </a:lnTo>
                  <a:cubicBezTo>
                    <a:pt x="318" y="695"/>
                    <a:pt x="390" y="652"/>
                    <a:pt x="419" y="579"/>
                  </a:cubicBezTo>
                  <a:lnTo>
                    <a:pt x="534" y="305"/>
                  </a:lnTo>
                  <a:cubicBezTo>
                    <a:pt x="627" y="138"/>
                    <a:pt x="487" y="1"/>
                    <a:pt x="349"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08"/>
            <p:cNvSpPr/>
            <p:nvPr/>
          </p:nvSpPr>
          <p:spPr>
            <a:xfrm>
              <a:off x="2443521" y="1569290"/>
              <a:ext cx="15624" cy="17276"/>
            </a:xfrm>
            <a:custGeom>
              <a:rect b="b" l="l" r="r" t="t"/>
              <a:pathLst>
                <a:path extrusionOk="0" h="659" w="596">
                  <a:moveTo>
                    <a:pt x="252" y="0"/>
                  </a:moveTo>
                  <a:cubicBezTo>
                    <a:pt x="128" y="0"/>
                    <a:pt x="1" y="111"/>
                    <a:pt x="47" y="269"/>
                  </a:cubicBezTo>
                  <a:lnTo>
                    <a:pt x="163" y="529"/>
                  </a:lnTo>
                  <a:cubicBezTo>
                    <a:pt x="191" y="601"/>
                    <a:pt x="264" y="659"/>
                    <a:pt x="336" y="659"/>
                  </a:cubicBezTo>
                  <a:lnTo>
                    <a:pt x="350" y="659"/>
                  </a:lnTo>
                  <a:cubicBezTo>
                    <a:pt x="495" y="659"/>
                    <a:pt x="596" y="514"/>
                    <a:pt x="538" y="384"/>
                  </a:cubicBezTo>
                  <a:lnTo>
                    <a:pt x="422" y="110"/>
                  </a:lnTo>
                  <a:cubicBezTo>
                    <a:pt x="387" y="33"/>
                    <a:pt x="320" y="0"/>
                    <a:pt x="252"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08"/>
            <p:cNvSpPr/>
            <p:nvPr/>
          </p:nvSpPr>
          <p:spPr>
            <a:xfrm>
              <a:off x="2532416" y="1791121"/>
              <a:ext cx="16411" cy="18351"/>
            </a:xfrm>
            <a:custGeom>
              <a:rect b="b" l="l" r="r" t="t"/>
              <a:pathLst>
                <a:path extrusionOk="0" h="700" w="626">
                  <a:moveTo>
                    <a:pt x="277" y="1"/>
                  </a:moveTo>
                  <a:cubicBezTo>
                    <a:pt x="140" y="1"/>
                    <a:pt x="0" y="131"/>
                    <a:pt x="92" y="295"/>
                  </a:cubicBezTo>
                  <a:lnTo>
                    <a:pt x="193" y="569"/>
                  </a:lnTo>
                  <a:cubicBezTo>
                    <a:pt x="222" y="641"/>
                    <a:pt x="294" y="699"/>
                    <a:pt x="380" y="699"/>
                  </a:cubicBezTo>
                  <a:lnTo>
                    <a:pt x="395" y="699"/>
                  </a:lnTo>
                  <a:cubicBezTo>
                    <a:pt x="525" y="685"/>
                    <a:pt x="626" y="555"/>
                    <a:pt x="568" y="425"/>
                  </a:cubicBezTo>
                  <a:lnTo>
                    <a:pt x="467" y="151"/>
                  </a:lnTo>
                  <a:cubicBezTo>
                    <a:pt x="435" y="45"/>
                    <a:pt x="357" y="1"/>
                    <a:pt x="277"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08"/>
            <p:cNvSpPr/>
            <p:nvPr/>
          </p:nvSpPr>
          <p:spPr>
            <a:xfrm>
              <a:off x="2596486" y="1637370"/>
              <a:ext cx="21785" cy="13527"/>
            </a:xfrm>
            <a:custGeom>
              <a:rect b="b" l="l" r="r" t="t"/>
              <a:pathLst>
                <a:path extrusionOk="0" h="516" w="831">
                  <a:moveTo>
                    <a:pt x="539" y="1"/>
                  </a:moveTo>
                  <a:cubicBezTo>
                    <a:pt x="519" y="1"/>
                    <a:pt x="499" y="4"/>
                    <a:pt x="477" y="10"/>
                  </a:cubicBezTo>
                  <a:lnTo>
                    <a:pt x="203" y="126"/>
                  </a:lnTo>
                  <a:cubicBezTo>
                    <a:pt x="1" y="213"/>
                    <a:pt x="59" y="516"/>
                    <a:pt x="275" y="516"/>
                  </a:cubicBezTo>
                  <a:cubicBezTo>
                    <a:pt x="304" y="516"/>
                    <a:pt x="333" y="516"/>
                    <a:pt x="347" y="501"/>
                  </a:cubicBezTo>
                  <a:lnTo>
                    <a:pt x="621" y="400"/>
                  </a:lnTo>
                  <a:cubicBezTo>
                    <a:pt x="831" y="295"/>
                    <a:pt x="732" y="1"/>
                    <a:pt x="539" y="1"/>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08"/>
            <p:cNvSpPr/>
            <p:nvPr/>
          </p:nvSpPr>
          <p:spPr>
            <a:xfrm>
              <a:off x="2373606" y="1727052"/>
              <a:ext cx="22859" cy="13920"/>
            </a:xfrm>
            <a:custGeom>
              <a:rect b="b" l="l" r="r" t="t"/>
              <a:pathLst>
                <a:path extrusionOk="0" h="531" w="872">
                  <a:moveTo>
                    <a:pt x="575" y="0"/>
                  </a:moveTo>
                  <a:cubicBezTo>
                    <a:pt x="544" y="0"/>
                    <a:pt x="511" y="8"/>
                    <a:pt x="477" y="25"/>
                  </a:cubicBezTo>
                  <a:lnTo>
                    <a:pt x="202" y="141"/>
                  </a:lnTo>
                  <a:cubicBezTo>
                    <a:pt x="0" y="213"/>
                    <a:pt x="58" y="516"/>
                    <a:pt x="289" y="530"/>
                  </a:cubicBezTo>
                  <a:cubicBezTo>
                    <a:pt x="303" y="530"/>
                    <a:pt x="332" y="516"/>
                    <a:pt x="361" y="516"/>
                  </a:cubicBezTo>
                  <a:lnTo>
                    <a:pt x="621" y="400"/>
                  </a:lnTo>
                  <a:cubicBezTo>
                    <a:pt x="871" y="325"/>
                    <a:pt x="774" y="0"/>
                    <a:pt x="575" y="0"/>
                  </a:cubicBezTo>
                  <a:close/>
                </a:path>
              </a:pathLst>
            </a:custGeom>
            <a:solidFill>
              <a:srgbClr val="93AAB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108"/>
          <p:cNvGrpSpPr/>
          <p:nvPr/>
        </p:nvGrpSpPr>
        <p:grpSpPr>
          <a:xfrm>
            <a:off x="5081057" y="1329916"/>
            <a:ext cx="882304" cy="741185"/>
            <a:chOff x="3351965" y="1148808"/>
            <a:chExt cx="750770" cy="698375"/>
          </a:xfrm>
        </p:grpSpPr>
        <p:grpSp>
          <p:nvGrpSpPr>
            <p:cNvPr id="2771" name="Google Shape;2771;p108"/>
            <p:cNvGrpSpPr/>
            <p:nvPr/>
          </p:nvGrpSpPr>
          <p:grpSpPr>
            <a:xfrm>
              <a:off x="3586796" y="1148808"/>
              <a:ext cx="294857" cy="286830"/>
              <a:chOff x="3750225" y="1774000"/>
              <a:chExt cx="149575" cy="145525"/>
            </a:xfrm>
          </p:grpSpPr>
          <p:sp>
            <p:nvSpPr>
              <p:cNvPr id="2772" name="Google Shape;2772;p10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0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4" name="Google Shape;2774;p108"/>
            <p:cNvGrpSpPr/>
            <p:nvPr/>
          </p:nvGrpSpPr>
          <p:grpSpPr>
            <a:xfrm>
              <a:off x="3779245" y="1375768"/>
              <a:ext cx="323490" cy="286978"/>
              <a:chOff x="3847850" y="1889150"/>
              <a:chExt cx="164100" cy="145600"/>
            </a:xfrm>
          </p:grpSpPr>
          <p:sp>
            <p:nvSpPr>
              <p:cNvPr id="2775" name="Google Shape;2775;p10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0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108"/>
            <p:cNvGrpSpPr/>
            <p:nvPr/>
          </p:nvGrpSpPr>
          <p:grpSpPr>
            <a:xfrm>
              <a:off x="3351965" y="1330435"/>
              <a:ext cx="295449" cy="285401"/>
              <a:chOff x="3631100" y="1866150"/>
              <a:chExt cx="149875" cy="144800"/>
            </a:xfrm>
          </p:grpSpPr>
          <p:sp>
            <p:nvSpPr>
              <p:cNvPr id="2778" name="Google Shape;2778;p10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FFE59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0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0" name="Google Shape;2780;p108"/>
            <p:cNvGrpSpPr/>
            <p:nvPr/>
          </p:nvGrpSpPr>
          <p:grpSpPr>
            <a:xfrm>
              <a:off x="3548208" y="1560352"/>
              <a:ext cx="294808" cy="286830"/>
              <a:chOff x="3730650" y="1982800"/>
              <a:chExt cx="149550" cy="145525"/>
            </a:xfrm>
          </p:grpSpPr>
          <p:sp>
            <p:nvSpPr>
              <p:cNvPr id="2781" name="Google Shape;2781;p10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0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6" name="Shape 2786"/>
        <p:cNvGrpSpPr/>
        <p:nvPr/>
      </p:nvGrpSpPr>
      <p:grpSpPr>
        <a:xfrm>
          <a:off x="0" y="0"/>
          <a:ext cx="0" cy="0"/>
          <a:chOff x="0" y="0"/>
          <a:chExt cx="0" cy="0"/>
        </a:xfrm>
      </p:grpSpPr>
      <p:sp>
        <p:nvSpPr>
          <p:cNvPr id="2787" name="Google Shape;2787;p109"/>
          <p:cNvSpPr txBox="1"/>
          <p:nvPr>
            <p:ph type="title"/>
          </p:nvPr>
        </p:nvSpPr>
        <p:spPr>
          <a:xfrm>
            <a:off x="2299075" y="2402250"/>
            <a:ext cx="62247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100"/>
              <a:t>Resource Allocation Strategies</a:t>
            </a:r>
            <a:endParaRPr sz="3100"/>
          </a:p>
        </p:txBody>
      </p:sp>
      <p:sp>
        <p:nvSpPr>
          <p:cNvPr id="2788" name="Google Shape;2788;p109"/>
          <p:cNvSpPr txBox="1"/>
          <p:nvPr>
            <p:ph idx="1" type="subTitle"/>
          </p:nvPr>
        </p:nvSpPr>
        <p:spPr>
          <a:xfrm>
            <a:off x="2416625" y="3119950"/>
            <a:ext cx="5825100" cy="563700"/>
          </a:xfrm>
          <a:prstGeom prst="rect">
            <a:avLst/>
          </a:prstGeom>
        </p:spPr>
        <p:txBody>
          <a:bodyPr anchorCtr="0" anchor="ctr" bIns="91425" lIns="91425" spcFirstLastPara="1" rIns="91425" wrap="square" tIns="91425">
            <a:noAutofit/>
          </a:bodyPr>
          <a:lstStyle/>
          <a:p>
            <a:pPr indent="-304800" lvl="0" marL="457200" rtl="0" algn="r">
              <a:lnSpc>
                <a:spcPct val="115000"/>
              </a:lnSpc>
              <a:spcBef>
                <a:spcPts val="0"/>
              </a:spcBef>
              <a:spcAft>
                <a:spcPts val="0"/>
              </a:spcAft>
              <a:buClr>
                <a:schemeClr val="accent6"/>
              </a:buClr>
              <a:buSzPts val="1200"/>
              <a:buChar char="❖"/>
            </a:pPr>
            <a:r>
              <a:rPr lang="en" sz="1200">
                <a:solidFill>
                  <a:schemeClr val="accent6"/>
                </a:solidFill>
              </a:rPr>
              <a:t> Involves optimizing operational processes, enhancing customer service, adopting innovative technologies, and promoting sustainability</a:t>
            </a:r>
            <a:endParaRPr sz="1700">
              <a:solidFill>
                <a:schemeClr val="accent6"/>
              </a:solidFill>
            </a:endParaRPr>
          </a:p>
        </p:txBody>
      </p:sp>
      <p:grpSp>
        <p:nvGrpSpPr>
          <p:cNvPr id="2789" name="Google Shape;2789;p109"/>
          <p:cNvGrpSpPr/>
          <p:nvPr/>
        </p:nvGrpSpPr>
        <p:grpSpPr>
          <a:xfrm>
            <a:off x="6758546" y="1304407"/>
            <a:ext cx="1183612" cy="841819"/>
            <a:chOff x="732428" y="1198513"/>
            <a:chExt cx="845921" cy="690752"/>
          </a:xfrm>
        </p:grpSpPr>
        <p:grpSp>
          <p:nvGrpSpPr>
            <p:cNvPr id="2790" name="Google Shape;2790;p109"/>
            <p:cNvGrpSpPr/>
            <p:nvPr/>
          </p:nvGrpSpPr>
          <p:grpSpPr>
            <a:xfrm>
              <a:off x="823030" y="1198513"/>
              <a:ext cx="755319" cy="690752"/>
              <a:chOff x="823030" y="1198513"/>
              <a:chExt cx="755319" cy="690752"/>
            </a:xfrm>
          </p:grpSpPr>
          <p:sp>
            <p:nvSpPr>
              <p:cNvPr id="2791" name="Google Shape;2791;p10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0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3" name="Google Shape;2793;p109"/>
            <p:cNvGrpSpPr/>
            <p:nvPr/>
          </p:nvGrpSpPr>
          <p:grpSpPr>
            <a:xfrm>
              <a:off x="732428" y="1239937"/>
              <a:ext cx="739912" cy="607886"/>
              <a:chOff x="732428" y="1239937"/>
              <a:chExt cx="739912" cy="607886"/>
            </a:xfrm>
          </p:grpSpPr>
          <p:sp>
            <p:nvSpPr>
              <p:cNvPr id="2794" name="Google Shape;2794;p10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0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109"/>
            <p:cNvGrpSpPr/>
            <p:nvPr/>
          </p:nvGrpSpPr>
          <p:grpSpPr>
            <a:xfrm>
              <a:off x="732428" y="1277018"/>
              <a:ext cx="702832" cy="533758"/>
              <a:chOff x="732428" y="1277018"/>
              <a:chExt cx="702832" cy="533758"/>
            </a:xfrm>
          </p:grpSpPr>
          <p:sp>
            <p:nvSpPr>
              <p:cNvPr id="2797" name="Google Shape;2797;p10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0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9" name="Google Shape;2799;p109"/>
            <p:cNvGrpSpPr/>
            <p:nvPr/>
          </p:nvGrpSpPr>
          <p:grpSpPr>
            <a:xfrm>
              <a:off x="931170" y="1306653"/>
              <a:ext cx="647179" cy="474455"/>
              <a:chOff x="931170" y="1306653"/>
              <a:chExt cx="647179" cy="474455"/>
            </a:xfrm>
          </p:grpSpPr>
          <p:sp>
            <p:nvSpPr>
              <p:cNvPr id="2800" name="Google Shape;2800;p10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0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2" name="Google Shape;2802;p10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3" name="Google Shape;2803;p109"/>
          <p:cNvSpPr/>
          <p:nvPr/>
        </p:nvSpPr>
        <p:spPr>
          <a:xfrm>
            <a:off x="8030275" y="1505700"/>
            <a:ext cx="342900" cy="1848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804" name="Google Shape;2804;p109"/>
          <p:cNvSpPr/>
          <p:nvPr/>
        </p:nvSpPr>
        <p:spPr>
          <a:xfrm rot="10800000">
            <a:off x="6335525" y="1724375"/>
            <a:ext cx="342900" cy="1848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110"/>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Use data analytics tools to collect and analyze data on consumption patterns, peak demand time, and customers’ preferences</a:t>
            </a:r>
            <a:endParaRPr/>
          </a:p>
          <a:p>
            <a:pPr indent="-279400" lvl="0" marL="457200" rtl="0" algn="l">
              <a:spcBef>
                <a:spcPts val="0"/>
              </a:spcBef>
              <a:spcAft>
                <a:spcPts val="0"/>
              </a:spcAft>
              <a:buSzPts val="800"/>
              <a:buChar char="●"/>
            </a:pPr>
            <a:r>
              <a:rPr lang="en"/>
              <a:t>Predictive </a:t>
            </a:r>
            <a:r>
              <a:rPr lang="en"/>
              <a:t>analytics</a:t>
            </a:r>
            <a:r>
              <a:rPr lang="en"/>
              <a:t> to </a:t>
            </a:r>
            <a:r>
              <a:rPr lang="en"/>
              <a:t>forecast future demand and identify areas for resource optimization</a:t>
            </a:r>
            <a:endParaRPr/>
          </a:p>
          <a:p>
            <a:pPr indent="-279400" lvl="0" marL="457200" rtl="0" algn="l">
              <a:spcBef>
                <a:spcPts val="0"/>
              </a:spcBef>
              <a:spcAft>
                <a:spcPts val="0"/>
              </a:spcAft>
              <a:buSzPts val="800"/>
              <a:buChar char="●"/>
            </a:pPr>
            <a:r>
              <a:rPr lang="en"/>
              <a:t>Real-time monitoring systems could help respond to fluctuations in supply and demand</a:t>
            </a:r>
            <a:endParaRPr/>
          </a:p>
        </p:txBody>
      </p:sp>
      <p:sp>
        <p:nvSpPr>
          <p:cNvPr id="2810" name="Google Shape;2810;p110"/>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Data-Driven Decision Making</a:t>
            </a:r>
            <a:endParaRPr/>
          </a:p>
        </p:txBody>
      </p:sp>
      <p:pic>
        <p:nvPicPr>
          <p:cNvPr id="2811" name="Google Shape;2811;p110"/>
          <p:cNvPicPr preferRelativeResize="0"/>
          <p:nvPr/>
        </p:nvPicPr>
        <p:blipFill>
          <a:blip r:embed="rId3">
            <a:alphaModFix/>
          </a:blip>
          <a:stretch>
            <a:fillRect/>
          </a:stretch>
        </p:blipFill>
        <p:spPr>
          <a:xfrm>
            <a:off x="6535825" y="39175"/>
            <a:ext cx="2238900" cy="2238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111"/>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Create sustainability goals and include targets for reducing greenhouse gas emissions, increasing renewable energy capacity, and promoting energy efficiency</a:t>
            </a:r>
            <a:endParaRPr/>
          </a:p>
          <a:p>
            <a:pPr indent="-279400" lvl="0" marL="457200" rtl="0" algn="l">
              <a:spcBef>
                <a:spcPts val="0"/>
              </a:spcBef>
              <a:spcAft>
                <a:spcPts val="0"/>
              </a:spcAft>
              <a:buSzPts val="800"/>
              <a:buChar char="●"/>
            </a:pPr>
            <a:r>
              <a:rPr lang="en"/>
              <a:t>Interact with stakeholders to support and align with sustainability efforts</a:t>
            </a:r>
            <a:endParaRPr/>
          </a:p>
        </p:txBody>
      </p:sp>
      <p:sp>
        <p:nvSpPr>
          <p:cNvPr id="2817" name="Google Shape;2817;p111"/>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Sustainability Initiatives</a:t>
            </a:r>
            <a:endParaRPr/>
          </a:p>
        </p:txBody>
      </p:sp>
      <p:pic>
        <p:nvPicPr>
          <p:cNvPr id="2818" name="Google Shape;2818;p111"/>
          <p:cNvPicPr preferRelativeResize="0"/>
          <p:nvPr/>
        </p:nvPicPr>
        <p:blipFill>
          <a:blip r:embed="rId3">
            <a:alphaModFix/>
          </a:blip>
          <a:stretch>
            <a:fillRect/>
          </a:stretch>
        </p:blipFill>
        <p:spPr>
          <a:xfrm>
            <a:off x="6289875" y="215600"/>
            <a:ext cx="1775375" cy="17753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sp>
        <p:nvSpPr>
          <p:cNvPr id="2823" name="Google Shape;2823;p112"/>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Regulatory Compliance and Risk Management</a:t>
            </a:r>
            <a:endParaRPr sz="2800"/>
          </a:p>
        </p:txBody>
      </p:sp>
      <p:sp>
        <p:nvSpPr>
          <p:cNvPr id="2824" name="Google Shape;2824;p112"/>
          <p:cNvSpPr txBox="1"/>
          <p:nvPr>
            <p:ph idx="1" type="subTitle"/>
          </p:nvPr>
        </p:nvSpPr>
        <p:spPr>
          <a:xfrm>
            <a:off x="873213" y="2630550"/>
            <a:ext cx="4320600" cy="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Stay up to date on energy regulation </a:t>
            </a:r>
            <a:r>
              <a:rPr lang="en"/>
              <a:t>utilities</a:t>
            </a:r>
            <a:r>
              <a:rPr lang="en"/>
              <a:t> and addresses risks and limitations</a:t>
            </a:r>
            <a:endParaRPr/>
          </a:p>
        </p:txBody>
      </p:sp>
      <p:sp>
        <p:nvSpPr>
          <p:cNvPr id="2825" name="Google Shape;2825;p112"/>
          <p:cNvSpPr txBox="1"/>
          <p:nvPr>
            <p:ph type="title"/>
          </p:nvPr>
        </p:nvSpPr>
        <p:spPr>
          <a:xfrm>
            <a:off x="873225" y="2050875"/>
            <a:ext cx="23934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a:t>
            </a:r>
            <a:endParaRPr/>
          </a:p>
        </p:txBody>
      </p:sp>
      <p:sp>
        <p:nvSpPr>
          <p:cNvPr id="2826" name="Google Shape;2826;p112"/>
          <p:cNvSpPr txBox="1"/>
          <p:nvPr>
            <p:ph idx="3" type="title"/>
          </p:nvPr>
        </p:nvSpPr>
        <p:spPr>
          <a:xfrm>
            <a:off x="5877400" y="3105075"/>
            <a:ext cx="2393400" cy="57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Mitigating Risk</a:t>
            </a:r>
            <a:endParaRPr/>
          </a:p>
        </p:txBody>
      </p:sp>
      <p:sp>
        <p:nvSpPr>
          <p:cNvPr id="2827" name="Google Shape;2827;p112"/>
          <p:cNvSpPr txBox="1"/>
          <p:nvPr>
            <p:ph idx="4" type="subTitle"/>
          </p:nvPr>
        </p:nvSpPr>
        <p:spPr>
          <a:xfrm>
            <a:off x="3950063" y="3684650"/>
            <a:ext cx="4320600" cy="73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Plans related to supply chain disruptions, cyber threats, and natural disasters should be prepared</a:t>
            </a:r>
            <a:endParaRPr/>
          </a:p>
        </p:txBody>
      </p:sp>
      <p:grpSp>
        <p:nvGrpSpPr>
          <p:cNvPr id="2828" name="Google Shape;2828;p112"/>
          <p:cNvGrpSpPr/>
          <p:nvPr/>
        </p:nvGrpSpPr>
        <p:grpSpPr>
          <a:xfrm>
            <a:off x="7493457" y="2630549"/>
            <a:ext cx="701645" cy="411135"/>
            <a:chOff x="1190625" y="1320800"/>
            <a:chExt cx="5228350" cy="3063600"/>
          </a:xfrm>
        </p:grpSpPr>
        <p:sp>
          <p:nvSpPr>
            <p:cNvPr id="2829" name="Google Shape;2829;p112"/>
            <p:cNvSpPr/>
            <p:nvPr/>
          </p:nvSpPr>
          <p:spPr>
            <a:xfrm>
              <a:off x="2875600" y="1320800"/>
              <a:ext cx="3543375" cy="1838175"/>
            </a:xfrm>
            <a:custGeom>
              <a:rect b="b" l="l" r="r" t="t"/>
              <a:pathLst>
                <a:path extrusionOk="0" h="73527" w="141735">
                  <a:moveTo>
                    <a:pt x="0" y="0"/>
                  </a:moveTo>
                  <a:lnTo>
                    <a:pt x="61272" y="73526"/>
                  </a:lnTo>
                  <a:lnTo>
                    <a:pt x="119603" y="73526"/>
                  </a:lnTo>
                  <a:lnTo>
                    <a:pt x="141734" y="59728"/>
                  </a:lnTo>
                  <a:lnTo>
                    <a:pt x="129406" y="52081"/>
                  </a:lnTo>
                  <a:lnTo>
                    <a:pt x="141734" y="44410"/>
                  </a:lnTo>
                  <a:lnTo>
                    <a:pt x="129406" y="36763"/>
                  </a:lnTo>
                  <a:lnTo>
                    <a:pt x="141734" y="29092"/>
                  </a:lnTo>
                  <a:lnTo>
                    <a:pt x="129406" y="21445"/>
                  </a:lnTo>
                  <a:lnTo>
                    <a:pt x="141734" y="13774"/>
                  </a:lnTo>
                  <a:lnTo>
                    <a:pt x="1196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12"/>
            <p:cNvSpPr/>
            <p:nvPr/>
          </p:nvSpPr>
          <p:spPr>
            <a:xfrm>
              <a:off x="1190625" y="2086675"/>
              <a:ext cx="3369975" cy="2297725"/>
            </a:xfrm>
            <a:custGeom>
              <a:rect b="b" l="l" r="r" t="t"/>
              <a:pathLst>
                <a:path extrusionOk="0" h="91909" w="134799">
                  <a:moveTo>
                    <a:pt x="0" y="1"/>
                  </a:moveTo>
                  <a:lnTo>
                    <a:pt x="0" y="61273"/>
                  </a:lnTo>
                  <a:cubicBezTo>
                    <a:pt x="0" y="81125"/>
                    <a:pt x="34680" y="91909"/>
                    <a:pt x="67399" y="91909"/>
                  </a:cubicBezTo>
                  <a:cubicBezTo>
                    <a:pt x="100118" y="91909"/>
                    <a:pt x="134798" y="81125"/>
                    <a:pt x="134798" y="61273"/>
                  </a:cubicBezTo>
                  <a:lnTo>
                    <a:pt x="1347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12"/>
            <p:cNvSpPr/>
            <p:nvPr/>
          </p:nvSpPr>
          <p:spPr>
            <a:xfrm>
              <a:off x="2875600" y="2086675"/>
              <a:ext cx="1685000" cy="2297725"/>
            </a:xfrm>
            <a:custGeom>
              <a:rect b="b" l="l" r="r" t="t"/>
              <a:pathLst>
                <a:path extrusionOk="0" h="91909" w="67400">
                  <a:moveTo>
                    <a:pt x="0" y="1"/>
                  </a:moveTo>
                  <a:lnTo>
                    <a:pt x="0" y="91909"/>
                  </a:lnTo>
                  <a:cubicBezTo>
                    <a:pt x="32719" y="91909"/>
                    <a:pt x="67399" y="81125"/>
                    <a:pt x="67399" y="61273"/>
                  </a:cubicBezTo>
                  <a:lnTo>
                    <a:pt x="67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12"/>
            <p:cNvSpPr/>
            <p:nvPr/>
          </p:nvSpPr>
          <p:spPr>
            <a:xfrm>
              <a:off x="1190625" y="1320800"/>
              <a:ext cx="3369975" cy="1531800"/>
            </a:xfrm>
            <a:custGeom>
              <a:rect b="b" l="l" r="r" t="t"/>
              <a:pathLst>
                <a:path extrusionOk="0" h="61272" w="134799">
                  <a:moveTo>
                    <a:pt x="67399" y="0"/>
                  </a:moveTo>
                  <a:cubicBezTo>
                    <a:pt x="34680" y="0"/>
                    <a:pt x="0" y="10784"/>
                    <a:pt x="0" y="30636"/>
                  </a:cubicBezTo>
                  <a:cubicBezTo>
                    <a:pt x="0" y="50488"/>
                    <a:pt x="34680" y="61272"/>
                    <a:pt x="67399" y="61272"/>
                  </a:cubicBezTo>
                  <a:cubicBezTo>
                    <a:pt x="100118" y="61272"/>
                    <a:pt x="134798" y="50488"/>
                    <a:pt x="134798" y="30636"/>
                  </a:cubicBezTo>
                  <a:cubicBezTo>
                    <a:pt x="134798" y="10784"/>
                    <a:pt x="100118" y="0"/>
                    <a:pt x="673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12"/>
            <p:cNvSpPr/>
            <p:nvPr/>
          </p:nvSpPr>
          <p:spPr>
            <a:xfrm>
              <a:off x="2875600" y="1320800"/>
              <a:ext cx="1685000" cy="1531800"/>
            </a:xfrm>
            <a:custGeom>
              <a:rect b="b" l="l" r="r" t="t"/>
              <a:pathLst>
                <a:path extrusionOk="0" h="61272" w="67400">
                  <a:moveTo>
                    <a:pt x="0" y="0"/>
                  </a:moveTo>
                  <a:lnTo>
                    <a:pt x="0" y="61272"/>
                  </a:lnTo>
                  <a:cubicBezTo>
                    <a:pt x="32719" y="61272"/>
                    <a:pt x="67399" y="50488"/>
                    <a:pt x="67399" y="30636"/>
                  </a:cubicBezTo>
                  <a:cubicBezTo>
                    <a:pt x="67399" y="10784"/>
                    <a:pt x="32719"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12"/>
            <p:cNvSpPr/>
            <p:nvPr/>
          </p:nvSpPr>
          <p:spPr>
            <a:xfrm>
              <a:off x="2416050" y="1933500"/>
              <a:ext cx="919100" cy="306400"/>
            </a:xfrm>
            <a:custGeom>
              <a:rect b="b" l="l" r="r" t="t"/>
              <a:pathLst>
                <a:path extrusionOk="0" h="12256" w="36764">
                  <a:moveTo>
                    <a:pt x="1" y="1"/>
                  </a:moveTo>
                  <a:lnTo>
                    <a:pt x="1" y="12255"/>
                  </a:lnTo>
                  <a:lnTo>
                    <a:pt x="36764" y="12255"/>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12"/>
            <p:cNvSpPr/>
            <p:nvPr/>
          </p:nvSpPr>
          <p:spPr>
            <a:xfrm>
              <a:off x="2875600" y="1933500"/>
              <a:ext cx="459550" cy="306400"/>
            </a:xfrm>
            <a:custGeom>
              <a:rect b="b" l="l" r="r" t="t"/>
              <a:pathLst>
                <a:path extrusionOk="0" h="12256" w="18382">
                  <a:moveTo>
                    <a:pt x="0" y="1"/>
                  </a:moveTo>
                  <a:lnTo>
                    <a:pt x="0" y="12255"/>
                  </a:lnTo>
                  <a:lnTo>
                    <a:pt x="18382" y="12255"/>
                  </a:lnTo>
                  <a:lnTo>
                    <a:pt x="183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6" name="Google Shape;2836;p112"/>
          <p:cNvGrpSpPr/>
          <p:nvPr/>
        </p:nvGrpSpPr>
        <p:grpSpPr>
          <a:xfrm>
            <a:off x="987157" y="1382068"/>
            <a:ext cx="507257" cy="574596"/>
            <a:chOff x="1496975" y="238125"/>
            <a:chExt cx="4615625" cy="5228350"/>
          </a:xfrm>
        </p:grpSpPr>
        <p:sp>
          <p:nvSpPr>
            <p:cNvPr id="2837" name="Google Shape;2837;p112"/>
            <p:cNvSpPr/>
            <p:nvPr/>
          </p:nvSpPr>
          <p:spPr>
            <a:xfrm>
              <a:off x="4724175" y="1780325"/>
              <a:ext cx="1388425" cy="2205825"/>
            </a:xfrm>
            <a:custGeom>
              <a:rect b="b" l="l" r="r" t="t"/>
              <a:pathLst>
                <a:path extrusionOk="0" h="88233" w="55537">
                  <a:moveTo>
                    <a:pt x="49410" y="1"/>
                  </a:moveTo>
                  <a:cubicBezTo>
                    <a:pt x="32523" y="1"/>
                    <a:pt x="18774" y="13725"/>
                    <a:pt x="18774" y="30637"/>
                  </a:cubicBezTo>
                  <a:lnTo>
                    <a:pt x="18774" y="69851"/>
                  </a:lnTo>
                  <a:cubicBezTo>
                    <a:pt x="18774" y="73208"/>
                    <a:pt x="16029" y="75978"/>
                    <a:pt x="12647" y="75978"/>
                  </a:cubicBezTo>
                  <a:lnTo>
                    <a:pt x="0" y="75978"/>
                  </a:lnTo>
                  <a:lnTo>
                    <a:pt x="0" y="88232"/>
                  </a:lnTo>
                  <a:lnTo>
                    <a:pt x="12647" y="88232"/>
                  </a:lnTo>
                  <a:cubicBezTo>
                    <a:pt x="22793" y="88232"/>
                    <a:pt x="31028" y="79973"/>
                    <a:pt x="31028" y="69851"/>
                  </a:cubicBezTo>
                  <a:lnTo>
                    <a:pt x="31028" y="30637"/>
                  </a:lnTo>
                  <a:cubicBezTo>
                    <a:pt x="31028" y="20490"/>
                    <a:pt x="39288" y="12255"/>
                    <a:pt x="49410" y="12255"/>
                  </a:cubicBezTo>
                  <a:lnTo>
                    <a:pt x="55537" y="12255"/>
                  </a:lnTo>
                  <a:lnTo>
                    <a:pt x="55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12"/>
            <p:cNvSpPr/>
            <p:nvPr/>
          </p:nvSpPr>
          <p:spPr>
            <a:xfrm>
              <a:off x="2120100" y="1014425"/>
              <a:ext cx="2757275" cy="3676350"/>
            </a:xfrm>
            <a:custGeom>
              <a:rect b="b" l="l" r="r" t="t"/>
              <a:pathLst>
                <a:path extrusionOk="0" h="147054" w="110291">
                  <a:moveTo>
                    <a:pt x="1" y="1"/>
                  </a:moveTo>
                  <a:lnTo>
                    <a:pt x="1" y="18382"/>
                  </a:lnTo>
                  <a:lnTo>
                    <a:pt x="4657" y="24509"/>
                  </a:lnTo>
                  <a:lnTo>
                    <a:pt x="1" y="30637"/>
                  </a:lnTo>
                  <a:lnTo>
                    <a:pt x="1" y="42891"/>
                  </a:lnTo>
                  <a:lnTo>
                    <a:pt x="4657" y="49018"/>
                  </a:lnTo>
                  <a:lnTo>
                    <a:pt x="1" y="55145"/>
                  </a:lnTo>
                  <a:lnTo>
                    <a:pt x="1" y="67400"/>
                  </a:lnTo>
                  <a:lnTo>
                    <a:pt x="4657" y="73527"/>
                  </a:lnTo>
                  <a:lnTo>
                    <a:pt x="1" y="79654"/>
                  </a:lnTo>
                  <a:lnTo>
                    <a:pt x="1" y="91909"/>
                  </a:lnTo>
                  <a:lnTo>
                    <a:pt x="4657" y="98036"/>
                  </a:lnTo>
                  <a:lnTo>
                    <a:pt x="1" y="104163"/>
                  </a:lnTo>
                  <a:lnTo>
                    <a:pt x="1" y="116417"/>
                  </a:lnTo>
                  <a:lnTo>
                    <a:pt x="4657" y="122544"/>
                  </a:lnTo>
                  <a:lnTo>
                    <a:pt x="1" y="128672"/>
                  </a:lnTo>
                  <a:lnTo>
                    <a:pt x="1" y="147053"/>
                  </a:lnTo>
                  <a:lnTo>
                    <a:pt x="110290" y="147053"/>
                  </a:lnTo>
                  <a:lnTo>
                    <a:pt x="110290" y="128672"/>
                  </a:lnTo>
                  <a:lnTo>
                    <a:pt x="105756" y="122544"/>
                  </a:lnTo>
                  <a:lnTo>
                    <a:pt x="110290" y="116417"/>
                  </a:lnTo>
                  <a:lnTo>
                    <a:pt x="110290" y="104163"/>
                  </a:lnTo>
                  <a:lnTo>
                    <a:pt x="104163" y="98036"/>
                  </a:lnTo>
                  <a:lnTo>
                    <a:pt x="110290" y="91909"/>
                  </a:lnTo>
                  <a:lnTo>
                    <a:pt x="110290" y="79654"/>
                  </a:lnTo>
                  <a:lnTo>
                    <a:pt x="104163" y="73527"/>
                  </a:lnTo>
                  <a:lnTo>
                    <a:pt x="110290" y="67400"/>
                  </a:lnTo>
                  <a:lnTo>
                    <a:pt x="110290" y="55145"/>
                  </a:lnTo>
                  <a:lnTo>
                    <a:pt x="104163" y="49018"/>
                  </a:lnTo>
                  <a:lnTo>
                    <a:pt x="110290" y="42891"/>
                  </a:lnTo>
                  <a:lnTo>
                    <a:pt x="110290" y="30637"/>
                  </a:lnTo>
                  <a:lnTo>
                    <a:pt x="104163" y="24509"/>
                  </a:lnTo>
                  <a:lnTo>
                    <a:pt x="110290" y="18382"/>
                  </a:lnTo>
                  <a:lnTo>
                    <a:pt x="110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12"/>
            <p:cNvSpPr/>
            <p:nvPr/>
          </p:nvSpPr>
          <p:spPr>
            <a:xfrm>
              <a:off x="3498725" y="1014425"/>
              <a:ext cx="1378650" cy="3676350"/>
            </a:xfrm>
            <a:custGeom>
              <a:rect b="b" l="l" r="r" t="t"/>
              <a:pathLst>
                <a:path extrusionOk="0" h="147054" w="55146">
                  <a:moveTo>
                    <a:pt x="1" y="1"/>
                  </a:moveTo>
                  <a:lnTo>
                    <a:pt x="1" y="147053"/>
                  </a:lnTo>
                  <a:lnTo>
                    <a:pt x="55145" y="147053"/>
                  </a:lnTo>
                  <a:lnTo>
                    <a:pt x="55145" y="128672"/>
                  </a:lnTo>
                  <a:lnTo>
                    <a:pt x="50611" y="122544"/>
                  </a:lnTo>
                  <a:lnTo>
                    <a:pt x="55145" y="116417"/>
                  </a:lnTo>
                  <a:lnTo>
                    <a:pt x="55145" y="104163"/>
                  </a:lnTo>
                  <a:lnTo>
                    <a:pt x="49018" y="98036"/>
                  </a:lnTo>
                  <a:lnTo>
                    <a:pt x="55145" y="91909"/>
                  </a:lnTo>
                  <a:lnTo>
                    <a:pt x="55145" y="79654"/>
                  </a:lnTo>
                  <a:lnTo>
                    <a:pt x="49018" y="73527"/>
                  </a:lnTo>
                  <a:lnTo>
                    <a:pt x="55145" y="67400"/>
                  </a:lnTo>
                  <a:lnTo>
                    <a:pt x="55145" y="55145"/>
                  </a:lnTo>
                  <a:lnTo>
                    <a:pt x="49018" y="49018"/>
                  </a:lnTo>
                  <a:lnTo>
                    <a:pt x="55145" y="42891"/>
                  </a:lnTo>
                  <a:lnTo>
                    <a:pt x="55145" y="30637"/>
                  </a:lnTo>
                  <a:lnTo>
                    <a:pt x="49018" y="24509"/>
                  </a:lnTo>
                  <a:lnTo>
                    <a:pt x="55145" y="18382"/>
                  </a:lnTo>
                  <a:lnTo>
                    <a:pt x="551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12"/>
            <p:cNvSpPr/>
            <p:nvPr/>
          </p:nvSpPr>
          <p:spPr>
            <a:xfrm>
              <a:off x="2120100" y="1473975"/>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12"/>
            <p:cNvSpPr/>
            <p:nvPr/>
          </p:nvSpPr>
          <p:spPr>
            <a:xfrm>
              <a:off x="2120100" y="2086675"/>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12"/>
            <p:cNvSpPr/>
            <p:nvPr/>
          </p:nvSpPr>
          <p:spPr>
            <a:xfrm>
              <a:off x="2120100" y="2699400"/>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12"/>
            <p:cNvSpPr/>
            <p:nvPr/>
          </p:nvSpPr>
          <p:spPr>
            <a:xfrm>
              <a:off x="2120100" y="3312125"/>
              <a:ext cx="2757275" cy="306375"/>
            </a:xfrm>
            <a:custGeom>
              <a:rect b="b" l="l" r="r" t="t"/>
              <a:pathLst>
                <a:path extrusionOk="0" h="12255"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12"/>
            <p:cNvSpPr/>
            <p:nvPr/>
          </p:nvSpPr>
          <p:spPr>
            <a:xfrm>
              <a:off x="2120100" y="3924850"/>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12"/>
            <p:cNvSpPr/>
            <p:nvPr/>
          </p:nvSpPr>
          <p:spPr>
            <a:xfrm>
              <a:off x="1496975" y="238125"/>
              <a:ext cx="4002925" cy="929500"/>
            </a:xfrm>
            <a:custGeom>
              <a:rect b="b" l="l" r="r" t="t"/>
              <a:pathLst>
                <a:path extrusionOk="0" h="37180" w="160117">
                  <a:moveTo>
                    <a:pt x="0" y="0"/>
                  </a:moveTo>
                  <a:lnTo>
                    <a:pt x="0" y="37180"/>
                  </a:lnTo>
                  <a:lnTo>
                    <a:pt x="160116" y="37180"/>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12"/>
            <p:cNvSpPr/>
            <p:nvPr/>
          </p:nvSpPr>
          <p:spPr>
            <a:xfrm>
              <a:off x="3498725" y="238125"/>
              <a:ext cx="2001175" cy="929500"/>
            </a:xfrm>
            <a:custGeom>
              <a:rect b="b" l="l" r="r" t="t"/>
              <a:pathLst>
                <a:path extrusionOk="0" h="37180" w="80047">
                  <a:moveTo>
                    <a:pt x="1" y="0"/>
                  </a:moveTo>
                  <a:lnTo>
                    <a:pt x="1" y="37180"/>
                  </a:lnTo>
                  <a:lnTo>
                    <a:pt x="80046" y="37180"/>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12"/>
            <p:cNvSpPr/>
            <p:nvPr/>
          </p:nvSpPr>
          <p:spPr>
            <a:xfrm>
              <a:off x="1496975" y="4537575"/>
              <a:ext cx="4002925" cy="928900"/>
            </a:xfrm>
            <a:custGeom>
              <a:rect b="b" l="l" r="r" t="t"/>
              <a:pathLst>
                <a:path extrusionOk="0" h="37156" w="160117">
                  <a:moveTo>
                    <a:pt x="0" y="0"/>
                  </a:moveTo>
                  <a:lnTo>
                    <a:pt x="0" y="37155"/>
                  </a:lnTo>
                  <a:lnTo>
                    <a:pt x="160116" y="37155"/>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12"/>
            <p:cNvSpPr/>
            <p:nvPr/>
          </p:nvSpPr>
          <p:spPr>
            <a:xfrm>
              <a:off x="3498725" y="4537575"/>
              <a:ext cx="2001175" cy="928900"/>
            </a:xfrm>
            <a:custGeom>
              <a:rect b="b" l="l" r="r" t="t"/>
              <a:pathLst>
                <a:path extrusionOk="0" h="37156" w="80047">
                  <a:moveTo>
                    <a:pt x="1" y="0"/>
                  </a:moveTo>
                  <a:lnTo>
                    <a:pt x="1" y="37155"/>
                  </a:lnTo>
                  <a:lnTo>
                    <a:pt x="80046" y="37155"/>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12"/>
            <p:cNvSpPr/>
            <p:nvPr/>
          </p:nvSpPr>
          <p:spPr>
            <a:xfrm>
              <a:off x="3498725" y="1473975"/>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12"/>
            <p:cNvSpPr/>
            <p:nvPr/>
          </p:nvSpPr>
          <p:spPr>
            <a:xfrm>
              <a:off x="3498725" y="2086675"/>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12"/>
            <p:cNvSpPr/>
            <p:nvPr/>
          </p:nvSpPr>
          <p:spPr>
            <a:xfrm>
              <a:off x="3498725" y="2699400"/>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12"/>
            <p:cNvSpPr/>
            <p:nvPr/>
          </p:nvSpPr>
          <p:spPr>
            <a:xfrm>
              <a:off x="3498725" y="3312125"/>
              <a:ext cx="1378650" cy="306375"/>
            </a:xfrm>
            <a:custGeom>
              <a:rect b="b" l="l" r="r" t="t"/>
              <a:pathLst>
                <a:path extrusionOk="0" h="12255"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12"/>
            <p:cNvSpPr/>
            <p:nvPr/>
          </p:nvSpPr>
          <p:spPr>
            <a:xfrm>
              <a:off x="3498725" y="3924850"/>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50"/>
          <p:cNvSpPr txBox="1"/>
          <p:nvPr>
            <p:ph idx="4294967295" type="title"/>
          </p:nvPr>
        </p:nvSpPr>
        <p:spPr>
          <a:xfrm>
            <a:off x="717475" y="85875"/>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Significant </a:t>
            </a:r>
            <a:r>
              <a:rPr lang="en" sz="2600"/>
              <a:t>Legislation</a:t>
            </a:r>
            <a:r>
              <a:rPr lang="en" sz="2600"/>
              <a:t> and Programs</a:t>
            </a:r>
            <a:endParaRPr sz="2600"/>
          </a:p>
        </p:txBody>
      </p:sp>
      <p:sp>
        <p:nvSpPr>
          <p:cNvPr id="1920" name="Google Shape;1920;p50"/>
          <p:cNvSpPr/>
          <p:nvPr/>
        </p:nvSpPr>
        <p:spPr>
          <a:xfrm>
            <a:off x="657100" y="1151950"/>
            <a:ext cx="2107800" cy="1879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0"/>
          <p:cNvSpPr/>
          <p:nvPr/>
        </p:nvSpPr>
        <p:spPr>
          <a:xfrm>
            <a:off x="3543050" y="1151950"/>
            <a:ext cx="2237100" cy="187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0"/>
          <p:cNvSpPr/>
          <p:nvPr/>
        </p:nvSpPr>
        <p:spPr>
          <a:xfrm>
            <a:off x="6558300" y="1130500"/>
            <a:ext cx="2160600" cy="192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0"/>
          <p:cNvSpPr txBox="1"/>
          <p:nvPr/>
        </p:nvSpPr>
        <p:spPr>
          <a:xfrm>
            <a:off x="1038550" y="1847850"/>
            <a:ext cx="1344900" cy="4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Roboto"/>
                <a:ea typeface="Roboto"/>
                <a:cs typeface="Roboto"/>
                <a:sym typeface="Roboto"/>
              </a:rPr>
              <a:t>SB 100</a:t>
            </a:r>
            <a:endParaRPr b="1" i="1" sz="2400">
              <a:solidFill>
                <a:schemeClr val="dk1"/>
              </a:solidFill>
              <a:latin typeface="Lato"/>
              <a:ea typeface="Lato"/>
              <a:cs typeface="Lato"/>
              <a:sym typeface="Lato"/>
            </a:endParaRPr>
          </a:p>
        </p:txBody>
      </p:sp>
      <p:sp>
        <p:nvSpPr>
          <p:cNvPr id="1924" name="Google Shape;1924;p50"/>
          <p:cNvSpPr txBox="1"/>
          <p:nvPr/>
        </p:nvSpPr>
        <p:spPr>
          <a:xfrm>
            <a:off x="320575" y="3630925"/>
            <a:ext cx="4272300" cy="606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solidFill>
                  <a:schemeClr val="dk1"/>
                </a:solidFill>
                <a:latin typeface="Roboto"/>
                <a:ea typeface="Roboto"/>
                <a:cs typeface="Roboto"/>
                <a:sym typeface="Roboto"/>
              </a:rPr>
              <a:t>DOE Title 17 Clean Energy Financing Program</a:t>
            </a:r>
            <a:endParaRPr b="1" i="1" sz="1600">
              <a:solidFill>
                <a:srgbClr val="000000"/>
              </a:solidFill>
              <a:latin typeface="Lato"/>
              <a:ea typeface="Lato"/>
              <a:cs typeface="Lato"/>
              <a:sym typeface="Lato"/>
            </a:endParaRPr>
          </a:p>
        </p:txBody>
      </p:sp>
      <p:sp>
        <p:nvSpPr>
          <p:cNvPr id="1925" name="Google Shape;1925;p50"/>
          <p:cNvSpPr txBox="1"/>
          <p:nvPr/>
        </p:nvSpPr>
        <p:spPr>
          <a:xfrm>
            <a:off x="3993925" y="1878250"/>
            <a:ext cx="1438200" cy="42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Roboto"/>
                <a:ea typeface="Roboto"/>
                <a:cs typeface="Roboto"/>
                <a:sym typeface="Roboto"/>
              </a:rPr>
              <a:t>SB 1020</a:t>
            </a:r>
            <a:endParaRPr b="1" i="1" sz="2400">
              <a:solidFill>
                <a:schemeClr val="dk1"/>
              </a:solidFill>
              <a:latin typeface="Lato"/>
              <a:ea typeface="Lato"/>
              <a:cs typeface="Lato"/>
              <a:sym typeface="Lato"/>
            </a:endParaRPr>
          </a:p>
        </p:txBody>
      </p:sp>
      <p:sp>
        <p:nvSpPr>
          <p:cNvPr id="1926" name="Google Shape;1926;p50"/>
          <p:cNvSpPr txBox="1"/>
          <p:nvPr/>
        </p:nvSpPr>
        <p:spPr>
          <a:xfrm>
            <a:off x="5499925" y="3630925"/>
            <a:ext cx="3317400" cy="6066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solidFill>
                  <a:schemeClr val="dk1"/>
                </a:solidFill>
                <a:latin typeface="Roboto"/>
                <a:ea typeface="Roboto"/>
                <a:cs typeface="Roboto"/>
                <a:sym typeface="Roboto"/>
              </a:rPr>
              <a:t>Renewables Portfolio Standard</a:t>
            </a:r>
            <a:endParaRPr b="1" i="1" sz="1600">
              <a:solidFill>
                <a:srgbClr val="000000"/>
              </a:solidFill>
              <a:latin typeface="Lato"/>
              <a:ea typeface="Lato"/>
              <a:cs typeface="Lato"/>
              <a:sym typeface="Lato"/>
            </a:endParaRPr>
          </a:p>
        </p:txBody>
      </p:sp>
      <p:sp>
        <p:nvSpPr>
          <p:cNvPr id="1927" name="Google Shape;1927;p50"/>
          <p:cNvSpPr txBox="1"/>
          <p:nvPr/>
        </p:nvSpPr>
        <p:spPr>
          <a:xfrm>
            <a:off x="6933750" y="1740400"/>
            <a:ext cx="1409700" cy="702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i="1" lang="en" sz="1800">
                <a:solidFill>
                  <a:schemeClr val="lt1"/>
                </a:solidFill>
                <a:latin typeface="Roboto"/>
                <a:ea typeface="Roboto"/>
                <a:cs typeface="Roboto"/>
                <a:sym typeface="Roboto"/>
              </a:rPr>
              <a:t>Inflation Reduction Act</a:t>
            </a:r>
            <a:endParaRPr b="1" i="1" sz="1800">
              <a:solidFill>
                <a:schemeClr val="lt1"/>
              </a:solidFill>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7" name="Shape 2857"/>
        <p:cNvGrpSpPr/>
        <p:nvPr/>
      </p:nvGrpSpPr>
      <p:grpSpPr>
        <a:xfrm>
          <a:off x="0" y="0"/>
          <a:ext cx="0" cy="0"/>
          <a:chOff x="0" y="0"/>
          <a:chExt cx="0" cy="0"/>
        </a:xfrm>
      </p:grpSpPr>
      <p:sp>
        <p:nvSpPr>
          <p:cNvPr id="2858" name="Google Shape;2858;p113"/>
          <p:cNvSpPr txBox="1"/>
          <p:nvPr>
            <p:ph idx="1" type="subTitle"/>
          </p:nvPr>
        </p:nvSpPr>
        <p:spPr>
          <a:xfrm>
            <a:off x="261925" y="2112250"/>
            <a:ext cx="2734500" cy="714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6"/>
                </a:solidFill>
              </a:rPr>
              <a:t>Prioritize investments in renewables to </a:t>
            </a:r>
            <a:r>
              <a:rPr b="1" lang="en" sz="1100">
                <a:solidFill>
                  <a:schemeClr val="accent6"/>
                </a:solidFill>
              </a:rPr>
              <a:t>diversify the energy mix</a:t>
            </a:r>
            <a:r>
              <a:rPr lang="en" sz="1100">
                <a:solidFill>
                  <a:schemeClr val="accent6"/>
                </a:solidFill>
              </a:rPr>
              <a:t> and reduce reliance on fossil fuels</a:t>
            </a:r>
            <a:endParaRPr sz="1100">
              <a:solidFill>
                <a:schemeClr val="accent6"/>
              </a:solidFill>
            </a:endParaRPr>
          </a:p>
        </p:txBody>
      </p:sp>
      <p:sp>
        <p:nvSpPr>
          <p:cNvPr id="2859" name="Google Shape;2859;p113"/>
          <p:cNvSpPr txBox="1"/>
          <p:nvPr>
            <p:ph type="title"/>
          </p:nvPr>
        </p:nvSpPr>
        <p:spPr>
          <a:xfrm>
            <a:off x="871525" y="1777413"/>
            <a:ext cx="1515300" cy="45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Renewables</a:t>
            </a:r>
            <a:endParaRPr sz="1900"/>
          </a:p>
        </p:txBody>
      </p:sp>
      <p:sp>
        <p:nvSpPr>
          <p:cNvPr id="2860" name="Google Shape;2860;p113"/>
          <p:cNvSpPr txBox="1"/>
          <p:nvPr>
            <p:ph idx="2" type="title"/>
          </p:nvPr>
        </p:nvSpPr>
        <p:spPr>
          <a:xfrm>
            <a:off x="717450" y="107750"/>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Infrastructure Investment</a:t>
            </a:r>
            <a:endParaRPr sz="3000"/>
          </a:p>
        </p:txBody>
      </p:sp>
      <p:sp>
        <p:nvSpPr>
          <p:cNvPr id="2861" name="Google Shape;2861;p113"/>
          <p:cNvSpPr txBox="1"/>
          <p:nvPr>
            <p:ph idx="3" type="title"/>
          </p:nvPr>
        </p:nvSpPr>
        <p:spPr>
          <a:xfrm>
            <a:off x="3419175" y="2643313"/>
            <a:ext cx="1717800" cy="45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Distribution</a:t>
            </a:r>
            <a:endParaRPr sz="1900"/>
          </a:p>
        </p:txBody>
      </p:sp>
      <p:sp>
        <p:nvSpPr>
          <p:cNvPr id="2862" name="Google Shape;2862;p113"/>
          <p:cNvSpPr txBox="1"/>
          <p:nvPr>
            <p:ph idx="4" type="subTitle"/>
          </p:nvPr>
        </p:nvSpPr>
        <p:spPr>
          <a:xfrm>
            <a:off x="3039975" y="3095725"/>
            <a:ext cx="2476200" cy="1077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6"/>
                </a:solidFill>
              </a:rPr>
              <a:t>Upgrade </a:t>
            </a:r>
            <a:r>
              <a:rPr b="1" lang="en" sz="1100">
                <a:solidFill>
                  <a:schemeClr val="accent6"/>
                </a:solidFill>
              </a:rPr>
              <a:t>transmission and distribution networks</a:t>
            </a:r>
            <a:r>
              <a:rPr lang="en" sz="1100">
                <a:solidFill>
                  <a:schemeClr val="accent6"/>
                </a:solidFill>
              </a:rPr>
              <a:t> to improve efficiency, reliability, and resilience against extreme weather events and cyber threats</a:t>
            </a:r>
            <a:endParaRPr sz="1100">
              <a:solidFill>
                <a:schemeClr val="accent6"/>
              </a:solidFill>
            </a:endParaRPr>
          </a:p>
          <a:p>
            <a:pPr indent="0" lvl="0" marL="0" rtl="0" algn="ctr">
              <a:lnSpc>
                <a:spcPct val="115000"/>
              </a:lnSpc>
              <a:spcBef>
                <a:spcPts val="0"/>
              </a:spcBef>
              <a:spcAft>
                <a:spcPts val="0"/>
              </a:spcAft>
              <a:buNone/>
            </a:pPr>
            <a:r>
              <a:t/>
            </a:r>
            <a:endParaRPr sz="1100">
              <a:solidFill>
                <a:schemeClr val="accent6"/>
              </a:solidFill>
            </a:endParaRPr>
          </a:p>
        </p:txBody>
      </p:sp>
      <p:sp>
        <p:nvSpPr>
          <p:cNvPr id="2863" name="Google Shape;2863;p113"/>
          <p:cNvSpPr txBox="1"/>
          <p:nvPr>
            <p:ph idx="5" type="title"/>
          </p:nvPr>
        </p:nvSpPr>
        <p:spPr>
          <a:xfrm>
            <a:off x="6334125" y="2187650"/>
            <a:ext cx="1881000" cy="4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Technologies</a:t>
            </a:r>
            <a:endParaRPr sz="1900"/>
          </a:p>
        </p:txBody>
      </p:sp>
      <p:sp>
        <p:nvSpPr>
          <p:cNvPr id="2864" name="Google Shape;2864;p113"/>
          <p:cNvSpPr txBox="1"/>
          <p:nvPr>
            <p:ph idx="6" type="subTitle"/>
          </p:nvPr>
        </p:nvSpPr>
        <p:spPr>
          <a:xfrm>
            <a:off x="6036525" y="2481975"/>
            <a:ext cx="2476200" cy="1221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6"/>
                </a:solidFill>
              </a:rPr>
              <a:t>Invest in </a:t>
            </a:r>
            <a:r>
              <a:rPr b="1" lang="en" sz="1100">
                <a:solidFill>
                  <a:schemeClr val="accent6"/>
                </a:solidFill>
              </a:rPr>
              <a:t>smart grid technologies</a:t>
            </a:r>
            <a:r>
              <a:rPr lang="en" sz="1100">
                <a:solidFill>
                  <a:schemeClr val="accent6"/>
                </a:solidFill>
              </a:rPr>
              <a:t> like advanced metering infrastructure (AMI) and distribution automation, to enable remote monitoring and control of energy distribution</a:t>
            </a:r>
            <a:endParaRPr sz="1100">
              <a:solidFill>
                <a:schemeClr val="accent6"/>
              </a:solidFill>
            </a:endParaRPr>
          </a:p>
        </p:txBody>
      </p:sp>
      <p:grpSp>
        <p:nvGrpSpPr>
          <p:cNvPr id="2865" name="Google Shape;2865;p113"/>
          <p:cNvGrpSpPr/>
          <p:nvPr/>
        </p:nvGrpSpPr>
        <p:grpSpPr>
          <a:xfrm>
            <a:off x="1304411" y="1185368"/>
            <a:ext cx="581398" cy="540793"/>
            <a:chOff x="1154450" y="391300"/>
            <a:chExt cx="5290250" cy="4920775"/>
          </a:xfrm>
        </p:grpSpPr>
        <p:sp>
          <p:nvSpPr>
            <p:cNvPr id="2866" name="Google Shape;2866;p113"/>
            <p:cNvSpPr/>
            <p:nvPr/>
          </p:nvSpPr>
          <p:spPr>
            <a:xfrm>
              <a:off x="1154450" y="391300"/>
              <a:ext cx="5290250" cy="4920775"/>
            </a:xfrm>
            <a:custGeom>
              <a:rect b="b" l="l" r="r" t="t"/>
              <a:pathLst>
                <a:path extrusionOk="0" h="196831" w="211610">
                  <a:moveTo>
                    <a:pt x="105805" y="0"/>
                  </a:moveTo>
                  <a:cubicBezTo>
                    <a:pt x="94899" y="0"/>
                    <a:pt x="85120" y="5613"/>
                    <a:pt x="79360" y="15171"/>
                  </a:cubicBezTo>
                  <a:lnTo>
                    <a:pt x="5761" y="150558"/>
                  </a:lnTo>
                  <a:cubicBezTo>
                    <a:pt x="124" y="160239"/>
                    <a:pt x="1" y="171733"/>
                    <a:pt x="5491" y="181414"/>
                  </a:cubicBezTo>
                  <a:cubicBezTo>
                    <a:pt x="11005" y="191095"/>
                    <a:pt x="20931" y="196830"/>
                    <a:pt x="32058" y="196830"/>
                  </a:cubicBezTo>
                  <a:lnTo>
                    <a:pt x="179552" y="196830"/>
                  </a:lnTo>
                  <a:cubicBezTo>
                    <a:pt x="190679" y="196830"/>
                    <a:pt x="200605" y="191095"/>
                    <a:pt x="206120" y="181414"/>
                  </a:cubicBezTo>
                  <a:cubicBezTo>
                    <a:pt x="211610" y="171733"/>
                    <a:pt x="211487" y="160239"/>
                    <a:pt x="205997" y="150803"/>
                  </a:cubicBezTo>
                  <a:lnTo>
                    <a:pt x="132128" y="14926"/>
                  </a:lnTo>
                  <a:cubicBezTo>
                    <a:pt x="126491" y="5613"/>
                    <a:pt x="116712" y="0"/>
                    <a:pt x="105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13"/>
            <p:cNvSpPr/>
            <p:nvPr/>
          </p:nvSpPr>
          <p:spPr>
            <a:xfrm>
              <a:off x="3799575" y="391300"/>
              <a:ext cx="2645125" cy="4920775"/>
            </a:xfrm>
            <a:custGeom>
              <a:rect b="b" l="l" r="r" t="t"/>
              <a:pathLst>
                <a:path extrusionOk="0" h="196831" w="105805">
                  <a:moveTo>
                    <a:pt x="0" y="0"/>
                  </a:moveTo>
                  <a:lnTo>
                    <a:pt x="0" y="196830"/>
                  </a:lnTo>
                  <a:lnTo>
                    <a:pt x="73747" y="196830"/>
                  </a:lnTo>
                  <a:cubicBezTo>
                    <a:pt x="84874" y="196830"/>
                    <a:pt x="94800" y="191095"/>
                    <a:pt x="100315" y="181414"/>
                  </a:cubicBezTo>
                  <a:cubicBezTo>
                    <a:pt x="105805" y="171733"/>
                    <a:pt x="105682" y="160239"/>
                    <a:pt x="100192" y="150803"/>
                  </a:cubicBezTo>
                  <a:lnTo>
                    <a:pt x="26323" y="14926"/>
                  </a:lnTo>
                  <a:cubicBezTo>
                    <a:pt x="20686" y="5613"/>
                    <a:pt x="1090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13"/>
            <p:cNvSpPr/>
            <p:nvPr/>
          </p:nvSpPr>
          <p:spPr>
            <a:xfrm>
              <a:off x="2725475" y="1945750"/>
              <a:ext cx="1974200" cy="2754200"/>
            </a:xfrm>
            <a:custGeom>
              <a:rect b="b" l="l" r="r" t="t"/>
              <a:pathLst>
                <a:path extrusionOk="0" h="110168" w="78968">
                  <a:moveTo>
                    <a:pt x="31568" y="1"/>
                  </a:moveTo>
                  <a:lnTo>
                    <a:pt x="0" y="73454"/>
                  </a:lnTo>
                  <a:lnTo>
                    <a:pt x="36837" y="73454"/>
                  </a:lnTo>
                  <a:lnTo>
                    <a:pt x="36837" y="110168"/>
                  </a:lnTo>
                  <a:lnTo>
                    <a:pt x="54729" y="110168"/>
                  </a:lnTo>
                  <a:lnTo>
                    <a:pt x="78968" y="36715"/>
                  </a:lnTo>
                  <a:lnTo>
                    <a:pt x="49092" y="36715"/>
                  </a:lnTo>
                  <a:lnTo>
                    <a:pt x="490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13"/>
            <p:cNvSpPr/>
            <p:nvPr/>
          </p:nvSpPr>
          <p:spPr>
            <a:xfrm>
              <a:off x="3799575" y="1945750"/>
              <a:ext cx="900100" cy="2754200"/>
            </a:xfrm>
            <a:custGeom>
              <a:rect b="b" l="l" r="r" t="t"/>
              <a:pathLst>
                <a:path extrusionOk="0" h="110168" w="36004">
                  <a:moveTo>
                    <a:pt x="0" y="1"/>
                  </a:moveTo>
                  <a:lnTo>
                    <a:pt x="0" y="110168"/>
                  </a:lnTo>
                  <a:lnTo>
                    <a:pt x="11765" y="110168"/>
                  </a:lnTo>
                  <a:lnTo>
                    <a:pt x="36004" y="36715"/>
                  </a:lnTo>
                  <a:lnTo>
                    <a:pt x="6128" y="36715"/>
                  </a:lnTo>
                  <a:lnTo>
                    <a:pt x="6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113"/>
          <p:cNvGrpSpPr/>
          <p:nvPr/>
        </p:nvGrpSpPr>
        <p:grpSpPr>
          <a:xfrm>
            <a:off x="6987335" y="1496822"/>
            <a:ext cx="574596" cy="574596"/>
            <a:chOff x="1190625" y="238125"/>
            <a:chExt cx="5228350" cy="5228350"/>
          </a:xfrm>
        </p:grpSpPr>
        <p:sp>
          <p:nvSpPr>
            <p:cNvPr id="2871" name="Google Shape;2871;p113"/>
            <p:cNvSpPr/>
            <p:nvPr/>
          </p:nvSpPr>
          <p:spPr>
            <a:xfrm>
              <a:off x="1190625" y="238125"/>
              <a:ext cx="5228350" cy="5228350"/>
            </a:xfrm>
            <a:custGeom>
              <a:rect b="b" l="l" r="r" t="t"/>
              <a:pathLst>
                <a:path extrusionOk="0" h="209134" w="209134">
                  <a:moveTo>
                    <a:pt x="0" y="0"/>
                  </a:moveTo>
                  <a:lnTo>
                    <a:pt x="0" y="159724"/>
                  </a:lnTo>
                  <a:lnTo>
                    <a:pt x="7598" y="165851"/>
                  </a:lnTo>
                  <a:lnTo>
                    <a:pt x="0" y="171978"/>
                  </a:lnTo>
                  <a:lnTo>
                    <a:pt x="0" y="209133"/>
                  </a:lnTo>
                  <a:lnTo>
                    <a:pt x="98452" y="209133"/>
                  </a:lnTo>
                  <a:lnTo>
                    <a:pt x="104579" y="199575"/>
                  </a:lnTo>
                  <a:lnTo>
                    <a:pt x="110706" y="209133"/>
                  </a:lnTo>
                  <a:lnTo>
                    <a:pt x="122961" y="209133"/>
                  </a:lnTo>
                  <a:lnTo>
                    <a:pt x="129088" y="199575"/>
                  </a:lnTo>
                  <a:lnTo>
                    <a:pt x="135215" y="209133"/>
                  </a:lnTo>
                  <a:lnTo>
                    <a:pt x="147469" y="209133"/>
                  </a:lnTo>
                  <a:cubicBezTo>
                    <a:pt x="147102" y="207173"/>
                    <a:pt x="153596" y="200678"/>
                    <a:pt x="153596" y="200678"/>
                  </a:cubicBezTo>
                  <a:lnTo>
                    <a:pt x="159724" y="209133"/>
                  </a:lnTo>
                  <a:lnTo>
                    <a:pt x="171978" y="209133"/>
                  </a:lnTo>
                  <a:lnTo>
                    <a:pt x="178105" y="200678"/>
                  </a:lnTo>
                  <a:lnTo>
                    <a:pt x="184232" y="209133"/>
                  </a:lnTo>
                  <a:lnTo>
                    <a:pt x="209133" y="209133"/>
                  </a:lnTo>
                  <a:lnTo>
                    <a:pt x="209133" y="147469"/>
                  </a:lnTo>
                  <a:lnTo>
                    <a:pt x="203374" y="141342"/>
                  </a:lnTo>
                  <a:lnTo>
                    <a:pt x="209133" y="135215"/>
                  </a:lnTo>
                  <a:lnTo>
                    <a:pt x="209133" y="61689"/>
                  </a:lnTo>
                  <a:lnTo>
                    <a:pt x="201903" y="55561"/>
                  </a:lnTo>
                  <a:lnTo>
                    <a:pt x="209133" y="49434"/>
                  </a:lnTo>
                  <a:lnTo>
                    <a:pt x="209133" y="37180"/>
                  </a:lnTo>
                  <a:lnTo>
                    <a:pt x="201903" y="31053"/>
                  </a:lnTo>
                  <a:lnTo>
                    <a:pt x="209133" y="24925"/>
                  </a:lnTo>
                  <a:lnTo>
                    <a:pt x="209133" y="0"/>
                  </a:lnTo>
                  <a:lnTo>
                    <a:pt x="86197" y="0"/>
                  </a:lnTo>
                  <a:lnTo>
                    <a:pt x="79703" y="6127"/>
                  </a:lnTo>
                  <a:lnTo>
                    <a:pt x="73943" y="0"/>
                  </a:lnTo>
                  <a:lnTo>
                    <a:pt x="49434" y="0"/>
                  </a:lnTo>
                  <a:lnTo>
                    <a:pt x="43307" y="6127"/>
                  </a:lnTo>
                  <a:lnTo>
                    <a:pt x="37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13"/>
            <p:cNvSpPr/>
            <p:nvPr/>
          </p:nvSpPr>
          <p:spPr>
            <a:xfrm>
              <a:off x="3805075" y="238125"/>
              <a:ext cx="2613900" cy="5228350"/>
            </a:xfrm>
            <a:custGeom>
              <a:rect b="b" l="l" r="r" t="t"/>
              <a:pathLst>
                <a:path extrusionOk="0" h="209134" w="104556">
                  <a:moveTo>
                    <a:pt x="1" y="0"/>
                  </a:moveTo>
                  <a:lnTo>
                    <a:pt x="1" y="199575"/>
                  </a:lnTo>
                  <a:lnTo>
                    <a:pt x="6128" y="209133"/>
                  </a:lnTo>
                  <a:lnTo>
                    <a:pt x="18383" y="209133"/>
                  </a:lnTo>
                  <a:lnTo>
                    <a:pt x="24510" y="199575"/>
                  </a:lnTo>
                  <a:lnTo>
                    <a:pt x="30637" y="209133"/>
                  </a:lnTo>
                  <a:lnTo>
                    <a:pt x="42891" y="209133"/>
                  </a:lnTo>
                  <a:cubicBezTo>
                    <a:pt x="42524" y="207173"/>
                    <a:pt x="49018" y="200678"/>
                    <a:pt x="49018" y="200678"/>
                  </a:cubicBezTo>
                  <a:lnTo>
                    <a:pt x="55146" y="209133"/>
                  </a:lnTo>
                  <a:lnTo>
                    <a:pt x="67400" y="209133"/>
                  </a:lnTo>
                  <a:lnTo>
                    <a:pt x="73527" y="200678"/>
                  </a:lnTo>
                  <a:lnTo>
                    <a:pt x="79654" y="209133"/>
                  </a:lnTo>
                  <a:lnTo>
                    <a:pt x="104555" y="209133"/>
                  </a:lnTo>
                  <a:lnTo>
                    <a:pt x="104555" y="147469"/>
                  </a:lnTo>
                  <a:lnTo>
                    <a:pt x="98796" y="141342"/>
                  </a:lnTo>
                  <a:lnTo>
                    <a:pt x="104555" y="135215"/>
                  </a:lnTo>
                  <a:lnTo>
                    <a:pt x="104555" y="61689"/>
                  </a:lnTo>
                  <a:lnTo>
                    <a:pt x="97325" y="55561"/>
                  </a:lnTo>
                  <a:lnTo>
                    <a:pt x="104555" y="49434"/>
                  </a:lnTo>
                  <a:lnTo>
                    <a:pt x="104555" y="37180"/>
                  </a:lnTo>
                  <a:lnTo>
                    <a:pt x="97325" y="31053"/>
                  </a:lnTo>
                  <a:lnTo>
                    <a:pt x="104555" y="24925"/>
                  </a:lnTo>
                  <a:lnTo>
                    <a:pt x="1045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13"/>
            <p:cNvSpPr/>
            <p:nvPr/>
          </p:nvSpPr>
          <p:spPr>
            <a:xfrm>
              <a:off x="1190625" y="3924850"/>
              <a:ext cx="2154950" cy="919100"/>
            </a:xfrm>
            <a:custGeom>
              <a:rect b="b" l="l" r="r" t="t"/>
              <a:pathLst>
                <a:path extrusionOk="0" h="36764" w="86198">
                  <a:moveTo>
                    <a:pt x="67816" y="0"/>
                  </a:moveTo>
                  <a:cubicBezTo>
                    <a:pt x="59850" y="0"/>
                    <a:pt x="53111" y="5147"/>
                    <a:pt x="50537" y="12255"/>
                  </a:cubicBezTo>
                  <a:lnTo>
                    <a:pt x="0" y="12255"/>
                  </a:lnTo>
                  <a:lnTo>
                    <a:pt x="0" y="24509"/>
                  </a:lnTo>
                  <a:lnTo>
                    <a:pt x="50537" y="24509"/>
                  </a:lnTo>
                  <a:cubicBezTo>
                    <a:pt x="53111" y="31617"/>
                    <a:pt x="59850" y="36763"/>
                    <a:pt x="67816" y="36763"/>
                  </a:cubicBezTo>
                  <a:cubicBezTo>
                    <a:pt x="77987" y="36763"/>
                    <a:pt x="86197" y="28553"/>
                    <a:pt x="86197" y="18382"/>
                  </a:cubicBezTo>
                  <a:cubicBezTo>
                    <a:pt x="86197" y="8211"/>
                    <a:pt x="77987" y="0"/>
                    <a:pt x="67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13"/>
            <p:cNvSpPr/>
            <p:nvPr/>
          </p:nvSpPr>
          <p:spPr>
            <a:xfrm>
              <a:off x="3651900" y="861250"/>
              <a:ext cx="1531825" cy="4605225"/>
            </a:xfrm>
            <a:custGeom>
              <a:rect b="b" l="l" r="r" t="t"/>
              <a:pathLst>
                <a:path extrusionOk="0" h="184209" w="61273">
                  <a:moveTo>
                    <a:pt x="42891" y="0"/>
                  </a:moveTo>
                  <a:cubicBezTo>
                    <a:pt x="32720" y="0"/>
                    <a:pt x="24510" y="8211"/>
                    <a:pt x="24510" y="18382"/>
                  </a:cubicBezTo>
                  <a:cubicBezTo>
                    <a:pt x="24510" y="19975"/>
                    <a:pt x="24755" y="21446"/>
                    <a:pt x="25122" y="22916"/>
                  </a:cubicBezTo>
                  <a:lnTo>
                    <a:pt x="6128" y="35538"/>
                  </a:lnTo>
                  <a:lnTo>
                    <a:pt x="1" y="39582"/>
                  </a:lnTo>
                  <a:lnTo>
                    <a:pt x="1" y="184208"/>
                  </a:lnTo>
                  <a:lnTo>
                    <a:pt x="12255" y="184208"/>
                  </a:lnTo>
                  <a:lnTo>
                    <a:pt x="12255" y="46199"/>
                  </a:lnTo>
                  <a:lnTo>
                    <a:pt x="31985" y="33087"/>
                  </a:lnTo>
                  <a:cubicBezTo>
                    <a:pt x="35048" y="35293"/>
                    <a:pt x="38725" y="36764"/>
                    <a:pt x="42891" y="36764"/>
                  </a:cubicBezTo>
                  <a:cubicBezTo>
                    <a:pt x="53062" y="36764"/>
                    <a:pt x="61273" y="28553"/>
                    <a:pt x="61273" y="18382"/>
                  </a:cubicBezTo>
                  <a:cubicBezTo>
                    <a:pt x="61273" y="8211"/>
                    <a:pt x="53062" y="0"/>
                    <a:pt x="42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13"/>
            <p:cNvSpPr/>
            <p:nvPr/>
          </p:nvSpPr>
          <p:spPr>
            <a:xfrm>
              <a:off x="3805075" y="861250"/>
              <a:ext cx="1378650" cy="4605225"/>
            </a:xfrm>
            <a:custGeom>
              <a:rect b="b" l="l" r="r" t="t"/>
              <a:pathLst>
                <a:path extrusionOk="0" h="184209" w="55146">
                  <a:moveTo>
                    <a:pt x="36764" y="0"/>
                  </a:moveTo>
                  <a:cubicBezTo>
                    <a:pt x="26593" y="0"/>
                    <a:pt x="18383" y="8211"/>
                    <a:pt x="18383" y="18382"/>
                  </a:cubicBezTo>
                  <a:cubicBezTo>
                    <a:pt x="18383" y="19975"/>
                    <a:pt x="18628" y="21446"/>
                    <a:pt x="18995" y="22916"/>
                  </a:cubicBezTo>
                  <a:lnTo>
                    <a:pt x="1" y="35538"/>
                  </a:lnTo>
                  <a:lnTo>
                    <a:pt x="1" y="184208"/>
                  </a:lnTo>
                  <a:lnTo>
                    <a:pt x="6128" y="184208"/>
                  </a:lnTo>
                  <a:lnTo>
                    <a:pt x="6128" y="46199"/>
                  </a:lnTo>
                  <a:lnTo>
                    <a:pt x="25858" y="33087"/>
                  </a:lnTo>
                  <a:cubicBezTo>
                    <a:pt x="28921" y="35293"/>
                    <a:pt x="32598" y="36764"/>
                    <a:pt x="36764" y="36764"/>
                  </a:cubicBezTo>
                  <a:cubicBezTo>
                    <a:pt x="46935" y="36764"/>
                    <a:pt x="55146" y="28553"/>
                    <a:pt x="55146" y="18382"/>
                  </a:cubicBezTo>
                  <a:cubicBezTo>
                    <a:pt x="55146" y="8211"/>
                    <a:pt x="46935" y="0"/>
                    <a:pt x="367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13"/>
            <p:cNvSpPr/>
            <p:nvPr/>
          </p:nvSpPr>
          <p:spPr>
            <a:xfrm>
              <a:off x="4264625" y="2086675"/>
              <a:ext cx="1531825" cy="3379800"/>
            </a:xfrm>
            <a:custGeom>
              <a:rect b="b" l="l" r="r" t="t"/>
              <a:pathLst>
                <a:path extrusionOk="0" h="135192" w="61273">
                  <a:moveTo>
                    <a:pt x="42891" y="1"/>
                  </a:moveTo>
                  <a:cubicBezTo>
                    <a:pt x="32720" y="1"/>
                    <a:pt x="24509" y="8211"/>
                    <a:pt x="24509" y="18383"/>
                  </a:cubicBezTo>
                  <a:cubicBezTo>
                    <a:pt x="24509" y="19976"/>
                    <a:pt x="24754" y="21446"/>
                    <a:pt x="25122" y="22917"/>
                  </a:cubicBezTo>
                  <a:lnTo>
                    <a:pt x="1" y="39583"/>
                  </a:lnTo>
                  <a:lnTo>
                    <a:pt x="1" y="135191"/>
                  </a:lnTo>
                  <a:lnTo>
                    <a:pt x="12255" y="135191"/>
                  </a:lnTo>
                  <a:lnTo>
                    <a:pt x="12255" y="46200"/>
                  </a:lnTo>
                  <a:lnTo>
                    <a:pt x="31984" y="33088"/>
                  </a:lnTo>
                  <a:cubicBezTo>
                    <a:pt x="35048" y="35294"/>
                    <a:pt x="38724" y="36764"/>
                    <a:pt x="42891" y="36764"/>
                  </a:cubicBezTo>
                  <a:cubicBezTo>
                    <a:pt x="53062" y="36764"/>
                    <a:pt x="61272" y="28554"/>
                    <a:pt x="61272" y="18383"/>
                  </a:cubicBezTo>
                  <a:cubicBezTo>
                    <a:pt x="61272" y="8211"/>
                    <a:pt x="53062" y="1"/>
                    <a:pt x="42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13"/>
            <p:cNvSpPr/>
            <p:nvPr/>
          </p:nvSpPr>
          <p:spPr>
            <a:xfrm>
              <a:off x="1813750" y="238125"/>
              <a:ext cx="919100" cy="2154950"/>
            </a:xfrm>
            <a:custGeom>
              <a:rect b="b" l="l" r="r" t="t"/>
              <a:pathLst>
                <a:path extrusionOk="0" h="86198" w="36764">
                  <a:moveTo>
                    <a:pt x="12255" y="0"/>
                  </a:moveTo>
                  <a:lnTo>
                    <a:pt x="12255" y="50537"/>
                  </a:lnTo>
                  <a:cubicBezTo>
                    <a:pt x="5147" y="53111"/>
                    <a:pt x="0" y="59850"/>
                    <a:pt x="0" y="67816"/>
                  </a:cubicBezTo>
                  <a:cubicBezTo>
                    <a:pt x="0" y="77987"/>
                    <a:pt x="8211" y="86197"/>
                    <a:pt x="18382" y="86197"/>
                  </a:cubicBezTo>
                  <a:cubicBezTo>
                    <a:pt x="28553" y="86197"/>
                    <a:pt x="36764" y="77987"/>
                    <a:pt x="36764" y="67816"/>
                  </a:cubicBezTo>
                  <a:cubicBezTo>
                    <a:pt x="36764" y="59850"/>
                    <a:pt x="31617" y="53111"/>
                    <a:pt x="24509" y="50537"/>
                  </a:cubicBezTo>
                  <a:lnTo>
                    <a:pt x="245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13"/>
            <p:cNvSpPr/>
            <p:nvPr/>
          </p:nvSpPr>
          <p:spPr>
            <a:xfrm>
              <a:off x="5490075" y="4537575"/>
              <a:ext cx="306375" cy="928900"/>
            </a:xfrm>
            <a:custGeom>
              <a:rect b="b" l="l" r="r" t="t"/>
              <a:pathLst>
                <a:path extrusionOk="0" h="37156" w="12255">
                  <a:moveTo>
                    <a:pt x="0" y="0"/>
                  </a:moveTo>
                  <a:lnTo>
                    <a:pt x="0" y="37155"/>
                  </a:lnTo>
                  <a:lnTo>
                    <a:pt x="12254" y="37155"/>
                  </a:lnTo>
                  <a:lnTo>
                    <a:pt x="12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13"/>
            <p:cNvSpPr/>
            <p:nvPr/>
          </p:nvSpPr>
          <p:spPr>
            <a:xfrm>
              <a:off x="4877350" y="4537575"/>
              <a:ext cx="306375" cy="928900"/>
            </a:xfrm>
            <a:custGeom>
              <a:rect b="b" l="l" r="r" t="t"/>
              <a:pathLst>
                <a:path extrusionOk="0" h="37156" w="12255">
                  <a:moveTo>
                    <a:pt x="0" y="0"/>
                  </a:moveTo>
                  <a:lnTo>
                    <a:pt x="0" y="37155"/>
                  </a:lnTo>
                  <a:lnTo>
                    <a:pt x="12255" y="37155"/>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13"/>
            <p:cNvSpPr/>
            <p:nvPr/>
          </p:nvSpPr>
          <p:spPr>
            <a:xfrm>
              <a:off x="4877350" y="3312125"/>
              <a:ext cx="1541625" cy="919100"/>
            </a:xfrm>
            <a:custGeom>
              <a:rect b="b" l="l" r="r" t="t"/>
              <a:pathLst>
                <a:path extrusionOk="0" h="36764" w="61665">
                  <a:moveTo>
                    <a:pt x="18382" y="1"/>
                  </a:moveTo>
                  <a:cubicBezTo>
                    <a:pt x="8211" y="1"/>
                    <a:pt x="0" y="8211"/>
                    <a:pt x="0" y="18382"/>
                  </a:cubicBezTo>
                  <a:cubicBezTo>
                    <a:pt x="0" y="28553"/>
                    <a:pt x="8211" y="36764"/>
                    <a:pt x="18382" y="36764"/>
                  </a:cubicBezTo>
                  <a:cubicBezTo>
                    <a:pt x="26347" y="36764"/>
                    <a:pt x="33087" y="31617"/>
                    <a:pt x="35661" y="24509"/>
                  </a:cubicBezTo>
                  <a:lnTo>
                    <a:pt x="61664" y="24509"/>
                  </a:lnTo>
                  <a:lnTo>
                    <a:pt x="61664" y="12255"/>
                  </a:lnTo>
                  <a:lnTo>
                    <a:pt x="35661" y="12255"/>
                  </a:lnTo>
                  <a:cubicBezTo>
                    <a:pt x="33087" y="5147"/>
                    <a:pt x="26347" y="1"/>
                    <a:pt x="18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13"/>
            <p:cNvSpPr/>
            <p:nvPr/>
          </p:nvSpPr>
          <p:spPr>
            <a:xfrm>
              <a:off x="2120100" y="238125"/>
              <a:ext cx="1225475" cy="3380375"/>
            </a:xfrm>
            <a:custGeom>
              <a:rect b="b" l="l" r="r" t="t"/>
              <a:pathLst>
                <a:path extrusionOk="0" h="135215" w="49019">
                  <a:moveTo>
                    <a:pt x="36764" y="0"/>
                  </a:moveTo>
                  <a:lnTo>
                    <a:pt x="36764" y="89751"/>
                  </a:lnTo>
                  <a:lnTo>
                    <a:pt x="26348" y="100290"/>
                  </a:lnTo>
                  <a:cubicBezTo>
                    <a:pt x="23897" y="99187"/>
                    <a:pt x="21323" y="98452"/>
                    <a:pt x="18382" y="98452"/>
                  </a:cubicBezTo>
                  <a:cubicBezTo>
                    <a:pt x="8211" y="98452"/>
                    <a:pt x="1" y="106662"/>
                    <a:pt x="1" y="116833"/>
                  </a:cubicBezTo>
                  <a:cubicBezTo>
                    <a:pt x="1" y="127004"/>
                    <a:pt x="8211" y="135215"/>
                    <a:pt x="18382" y="135215"/>
                  </a:cubicBezTo>
                  <a:cubicBezTo>
                    <a:pt x="28554" y="135215"/>
                    <a:pt x="36764" y="127004"/>
                    <a:pt x="36764" y="116833"/>
                  </a:cubicBezTo>
                  <a:cubicBezTo>
                    <a:pt x="36764" y="113892"/>
                    <a:pt x="36029" y="111319"/>
                    <a:pt x="34926" y="108868"/>
                  </a:cubicBezTo>
                  <a:lnTo>
                    <a:pt x="49018" y="94898"/>
                  </a:lnTo>
                  <a:lnTo>
                    <a:pt x="490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13"/>
            <p:cNvSpPr/>
            <p:nvPr/>
          </p:nvSpPr>
          <p:spPr>
            <a:xfrm>
              <a:off x="5490075" y="1473975"/>
              <a:ext cx="928900" cy="306375"/>
            </a:xfrm>
            <a:custGeom>
              <a:rect b="b" l="l" r="r" t="t"/>
              <a:pathLst>
                <a:path extrusionOk="0" h="12255" w="37156">
                  <a:moveTo>
                    <a:pt x="0" y="0"/>
                  </a:moveTo>
                  <a:lnTo>
                    <a:pt x="0" y="12255"/>
                  </a:lnTo>
                  <a:lnTo>
                    <a:pt x="37155" y="12255"/>
                  </a:lnTo>
                  <a:lnTo>
                    <a:pt x="371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13"/>
            <p:cNvSpPr/>
            <p:nvPr/>
          </p:nvSpPr>
          <p:spPr>
            <a:xfrm>
              <a:off x="5490075" y="861250"/>
              <a:ext cx="928900" cy="306375"/>
            </a:xfrm>
            <a:custGeom>
              <a:rect b="b" l="l" r="r" t="t"/>
              <a:pathLst>
                <a:path extrusionOk="0" h="12255" w="37156">
                  <a:moveTo>
                    <a:pt x="0" y="0"/>
                  </a:moveTo>
                  <a:lnTo>
                    <a:pt x="0" y="12255"/>
                  </a:lnTo>
                  <a:lnTo>
                    <a:pt x="37155" y="12255"/>
                  </a:lnTo>
                  <a:lnTo>
                    <a:pt x="371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4" name="Google Shape;2884;p113"/>
          <p:cNvGrpSpPr/>
          <p:nvPr/>
        </p:nvGrpSpPr>
        <p:grpSpPr>
          <a:xfrm>
            <a:off x="3990775" y="2068718"/>
            <a:ext cx="574596" cy="574596"/>
            <a:chOff x="1190625" y="238125"/>
            <a:chExt cx="5228350" cy="5228350"/>
          </a:xfrm>
        </p:grpSpPr>
        <p:sp>
          <p:nvSpPr>
            <p:cNvPr id="2885" name="Google Shape;2885;p113"/>
            <p:cNvSpPr/>
            <p:nvPr/>
          </p:nvSpPr>
          <p:spPr>
            <a:xfrm>
              <a:off x="4570975" y="544475"/>
              <a:ext cx="919125" cy="306375"/>
            </a:xfrm>
            <a:custGeom>
              <a:rect b="b" l="l" r="r" t="t"/>
              <a:pathLst>
                <a:path extrusionOk="0" h="12255" w="36765">
                  <a:moveTo>
                    <a:pt x="1" y="0"/>
                  </a:moveTo>
                  <a:lnTo>
                    <a:pt x="1" y="12255"/>
                  </a:lnTo>
                  <a:lnTo>
                    <a:pt x="36764" y="12255"/>
                  </a:lnTo>
                  <a:lnTo>
                    <a:pt x="367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13"/>
            <p:cNvSpPr/>
            <p:nvPr/>
          </p:nvSpPr>
          <p:spPr>
            <a:xfrm>
              <a:off x="2120100" y="238125"/>
              <a:ext cx="919100" cy="919100"/>
            </a:xfrm>
            <a:custGeom>
              <a:rect b="b" l="l" r="r" t="t"/>
              <a:pathLst>
                <a:path extrusionOk="0" h="36764" w="36764">
                  <a:moveTo>
                    <a:pt x="12255" y="0"/>
                  </a:moveTo>
                  <a:lnTo>
                    <a:pt x="12255" y="12254"/>
                  </a:lnTo>
                  <a:lnTo>
                    <a:pt x="1" y="12254"/>
                  </a:lnTo>
                  <a:lnTo>
                    <a:pt x="1" y="24509"/>
                  </a:lnTo>
                  <a:lnTo>
                    <a:pt x="12255" y="24509"/>
                  </a:lnTo>
                  <a:lnTo>
                    <a:pt x="12255" y="36763"/>
                  </a:lnTo>
                  <a:lnTo>
                    <a:pt x="24510" y="36763"/>
                  </a:lnTo>
                  <a:lnTo>
                    <a:pt x="24510" y="24509"/>
                  </a:lnTo>
                  <a:lnTo>
                    <a:pt x="36764" y="24509"/>
                  </a:lnTo>
                  <a:lnTo>
                    <a:pt x="36764" y="12254"/>
                  </a:lnTo>
                  <a:lnTo>
                    <a:pt x="24510" y="12254"/>
                  </a:lnTo>
                  <a:lnTo>
                    <a:pt x="24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13"/>
            <p:cNvSpPr/>
            <p:nvPr/>
          </p:nvSpPr>
          <p:spPr>
            <a:xfrm>
              <a:off x="1190625" y="1463550"/>
              <a:ext cx="2308125" cy="3390200"/>
            </a:xfrm>
            <a:custGeom>
              <a:rect b="b" l="l" r="r" t="t"/>
              <a:pathLst>
                <a:path extrusionOk="0" h="135608" w="92325">
                  <a:moveTo>
                    <a:pt x="0" y="1"/>
                  </a:moveTo>
                  <a:lnTo>
                    <a:pt x="0" y="135608"/>
                  </a:lnTo>
                  <a:lnTo>
                    <a:pt x="31053" y="135608"/>
                  </a:lnTo>
                  <a:lnTo>
                    <a:pt x="31053" y="123353"/>
                  </a:lnTo>
                  <a:lnTo>
                    <a:pt x="12254" y="123353"/>
                  </a:lnTo>
                  <a:lnTo>
                    <a:pt x="12254" y="12255"/>
                  </a:lnTo>
                  <a:lnTo>
                    <a:pt x="92325" y="12255"/>
                  </a:lnTo>
                  <a:lnTo>
                    <a:pt x="923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13"/>
            <p:cNvSpPr/>
            <p:nvPr/>
          </p:nvSpPr>
          <p:spPr>
            <a:xfrm>
              <a:off x="3192375" y="1463550"/>
              <a:ext cx="3226600" cy="3696550"/>
            </a:xfrm>
            <a:custGeom>
              <a:rect b="b" l="l" r="r" t="t"/>
              <a:pathLst>
                <a:path extrusionOk="0" h="147862" w="129064">
                  <a:moveTo>
                    <a:pt x="36763" y="1"/>
                  </a:moveTo>
                  <a:lnTo>
                    <a:pt x="36763" y="12255"/>
                  </a:lnTo>
                  <a:lnTo>
                    <a:pt x="116809" y="12255"/>
                  </a:lnTo>
                  <a:lnTo>
                    <a:pt x="116809" y="123353"/>
                  </a:lnTo>
                  <a:lnTo>
                    <a:pt x="91908" y="123353"/>
                  </a:lnTo>
                  <a:lnTo>
                    <a:pt x="91908" y="129480"/>
                  </a:lnTo>
                  <a:cubicBezTo>
                    <a:pt x="91908" y="132912"/>
                    <a:pt x="89212" y="135608"/>
                    <a:pt x="85781" y="135608"/>
                  </a:cubicBezTo>
                  <a:cubicBezTo>
                    <a:pt x="82350" y="135608"/>
                    <a:pt x="79654" y="132912"/>
                    <a:pt x="79654" y="129480"/>
                  </a:cubicBezTo>
                  <a:lnTo>
                    <a:pt x="79654" y="123353"/>
                  </a:lnTo>
                  <a:lnTo>
                    <a:pt x="67399" y="123353"/>
                  </a:lnTo>
                  <a:lnTo>
                    <a:pt x="67399" y="129480"/>
                  </a:lnTo>
                  <a:cubicBezTo>
                    <a:pt x="67399" y="132912"/>
                    <a:pt x="64703" y="135608"/>
                    <a:pt x="61272" y="135608"/>
                  </a:cubicBezTo>
                  <a:cubicBezTo>
                    <a:pt x="57841" y="135608"/>
                    <a:pt x="55145" y="132912"/>
                    <a:pt x="55145" y="129480"/>
                  </a:cubicBezTo>
                  <a:lnTo>
                    <a:pt x="55145" y="123353"/>
                  </a:lnTo>
                  <a:lnTo>
                    <a:pt x="42891" y="123353"/>
                  </a:lnTo>
                  <a:lnTo>
                    <a:pt x="42891" y="129480"/>
                  </a:lnTo>
                  <a:cubicBezTo>
                    <a:pt x="42891" y="132912"/>
                    <a:pt x="40195" y="135608"/>
                    <a:pt x="36763" y="135608"/>
                  </a:cubicBezTo>
                  <a:cubicBezTo>
                    <a:pt x="33332" y="135608"/>
                    <a:pt x="30636" y="132912"/>
                    <a:pt x="30636" y="129480"/>
                  </a:cubicBezTo>
                  <a:lnTo>
                    <a:pt x="30636" y="123353"/>
                  </a:lnTo>
                  <a:lnTo>
                    <a:pt x="0" y="123353"/>
                  </a:lnTo>
                  <a:lnTo>
                    <a:pt x="0" y="135608"/>
                  </a:lnTo>
                  <a:lnTo>
                    <a:pt x="19485" y="135608"/>
                  </a:lnTo>
                  <a:cubicBezTo>
                    <a:pt x="20465" y="138549"/>
                    <a:pt x="22181" y="141122"/>
                    <a:pt x="24509" y="143083"/>
                  </a:cubicBezTo>
                  <a:cubicBezTo>
                    <a:pt x="27695" y="146024"/>
                    <a:pt x="32107" y="147862"/>
                    <a:pt x="36763" y="147862"/>
                  </a:cubicBezTo>
                  <a:cubicBezTo>
                    <a:pt x="41420" y="147862"/>
                    <a:pt x="45709" y="146024"/>
                    <a:pt x="49018" y="143205"/>
                  </a:cubicBezTo>
                  <a:cubicBezTo>
                    <a:pt x="52265" y="146085"/>
                    <a:pt x="56769" y="147525"/>
                    <a:pt x="61272" y="147525"/>
                  </a:cubicBezTo>
                  <a:cubicBezTo>
                    <a:pt x="65776" y="147525"/>
                    <a:pt x="70279" y="146085"/>
                    <a:pt x="73526" y="143205"/>
                  </a:cubicBezTo>
                  <a:cubicBezTo>
                    <a:pt x="76835" y="146024"/>
                    <a:pt x="81124" y="147862"/>
                    <a:pt x="85781" y="147862"/>
                  </a:cubicBezTo>
                  <a:cubicBezTo>
                    <a:pt x="93746" y="147862"/>
                    <a:pt x="100609" y="142715"/>
                    <a:pt x="103060" y="135608"/>
                  </a:cubicBezTo>
                  <a:lnTo>
                    <a:pt x="129063" y="135608"/>
                  </a:lnTo>
                  <a:lnTo>
                    <a:pt x="1290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13"/>
            <p:cNvSpPr/>
            <p:nvPr/>
          </p:nvSpPr>
          <p:spPr>
            <a:xfrm>
              <a:off x="3805075" y="1463550"/>
              <a:ext cx="2613900" cy="3696550"/>
            </a:xfrm>
            <a:custGeom>
              <a:rect b="b" l="l" r="r" t="t"/>
              <a:pathLst>
                <a:path extrusionOk="0" h="147862" w="104556">
                  <a:moveTo>
                    <a:pt x="12255" y="1"/>
                  </a:moveTo>
                  <a:lnTo>
                    <a:pt x="12255" y="12255"/>
                  </a:lnTo>
                  <a:lnTo>
                    <a:pt x="92301" y="12255"/>
                  </a:lnTo>
                  <a:lnTo>
                    <a:pt x="92301" y="123353"/>
                  </a:lnTo>
                  <a:lnTo>
                    <a:pt x="67400" y="123353"/>
                  </a:lnTo>
                  <a:lnTo>
                    <a:pt x="67400" y="129480"/>
                  </a:lnTo>
                  <a:cubicBezTo>
                    <a:pt x="67400" y="132912"/>
                    <a:pt x="64704" y="135608"/>
                    <a:pt x="61273" y="135608"/>
                  </a:cubicBezTo>
                  <a:cubicBezTo>
                    <a:pt x="57842" y="135608"/>
                    <a:pt x="55146" y="132912"/>
                    <a:pt x="55146" y="129480"/>
                  </a:cubicBezTo>
                  <a:lnTo>
                    <a:pt x="55146" y="123353"/>
                  </a:lnTo>
                  <a:lnTo>
                    <a:pt x="42891" y="123353"/>
                  </a:lnTo>
                  <a:lnTo>
                    <a:pt x="42891" y="129480"/>
                  </a:lnTo>
                  <a:cubicBezTo>
                    <a:pt x="42891" y="132912"/>
                    <a:pt x="40195" y="135608"/>
                    <a:pt x="36764" y="135608"/>
                  </a:cubicBezTo>
                  <a:cubicBezTo>
                    <a:pt x="33333" y="135608"/>
                    <a:pt x="30637" y="132912"/>
                    <a:pt x="30637" y="129480"/>
                  </a:cubicBezTo>
                  <a:lnTo>
                    <a:pt x="30637" y="123353"/>
                  </a:lnTo>
                  <a:lnTo>
                    <a:pt x="18383" y="123353"/>
                  </a:lnTo>
                  <a:lnTo>
                    <a:pt x="18383" y="129480"/>
                  </a:lnTo>
                  <a:cubicBezTo>
                    <a:pt x="18383" y="132912"/>
                    <a:pt x="15687" y="135608"/>
                    <a:pt x="12255" y="135608"/>
                  </a:cubicBezTo>
                  <a:cubicBezTo>
                    <a:pt x="8824" y="135608"/>
                    <a:pt x="6128" y="132912"/>
                    <a:pt x="6128" y="129480"/>
                  </a:cubicBezTo>
                  <a:lnTo>
                    <a:pt x="6128" y="123353"/>
                  </a:lnTo>
                  <a:lnTo>
                    <a:pt x="1" y="123353"/>
                  </a:lnTo>
                  <a:lnTo>
                    <a:pt x="1" y="143083"/>
                  </a:lnTo>
                  <a:cubicBezTo>
                    <a:pt x="3187" y="146024"/>
                    <a:pt x="7599" y="147862"/>
                    <a:pt x="12255" y="147862"/>
                  </a:cubicBezTo>
                  <a:cubicBezTo>
                    <a:pt x="16912" y="147862"/>
                    <a:pt x="21201" y="146024"/>
                    <a:pt x="24510" y="143205"/>
                  </a:cubicBezTo>
                  <a:cubicBezTo>
                    <a:pt x="27757" y="146085"/>
                    <a:pt x="32261" y="147525"/>
                    <a:pt x="36764" y="147525"/>
                  </a:cubicBezTo>
                  <a:cubicBezTo>
                    <a:pt x="41268" y="147525"/>
                    <a:pt x="45771" y="146085"/>
                    <a:pt x="49018" y="143205"/>
                  </a:cubicBezTo>
                  <a:cubicBezTo>
                    <a:pt x="52327" y="146024"/>
                    <a:pt x="56616" y="147862"/>
                    <a:pt x="61273" y="147862"/>
                  </a:cubicBezTo>
                  <a:cubicBezTo>
                    <a:pt x="69238" y="147862"/>
                    <a:pt x="76101" y="142715"/>
                    <a:pt x="78552" y="135608"/>
                  </a:cubicBezTo>
                  <a:lnTo>
                    <a:pt x="104555" y="135608"/>
                  </a:lnTo>
                  <a:lnTo>
                    <a:pt x="1045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13"/>
            <p:cNvSpPr/>
            <p:nvPr/>
          </p:nvSpPr>
          <p:spPr>
            <a:xfrm>
              <a:off x="3958275" y="850825"/>
              <a:ext cx="306375" cy="1531825"/>
            </a:xfrm>
            <a:custGeom>
              <a:rect b="b" l="l" r="r" t="t"/>
              <a:pathLst>
                <a:path extrusionOk="0" h="61273" w="12255">
                  <a:moveTo>
                    <a:pt x="0" y="1"/>
                  </a:moveTo>
                  <a:lnTo>
                    <a:pt x="0" y="61273"/>
                  </a:lnTo>
                  <a:lnTo>
                    <a:pt x="12255" y="61273"/>
                  </a:lnTo>
                  <a:lnTo>
                    <a:pt x="122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13"/>
            <p:cNvSpPr/>
            <p:nvPr/>
          </p:nvSpPr>
          <p:spPr>
            <a:xfrm>
              <a:off x="3345550" y="1157200"/>
              <a:ext cx="306375" cy="919100"/>
            </a:xfrm>
            <a:custGeom>
              <a:rect b="b" l="l" r="r" t="t"/>
              <a:pathLst>
                <a:path extrusionOk="0" h="36764" w="12255">
                  <a:moveTo>
                    <a:pt x="0" y="0"/>
                  </a:moveTo>
                  <a:lnTo>
                    <a:pt x="0" y="36763"/>
                  </a:lnTo>
                  <a:lnTo>
                    <a:pt x="12255" y="36763"/>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13"/>
            <p:cNvSpPr/>
            <p:nvPr/>
          </p:nvSpPr>
          <p:spPr>
            <a:xfrm>
              <a:off x="1813750" y="3934650"/>
              <a:ext cx="1531825" cy="1531825"/>
            </a:xfrm>
            <a:custGeom>
              <a:rect b="b" l="l" r="r" t="t"/>
              <a:pathLst>
                <a:path extrusionOk="0" h="61273" w="61273">
                  <a:moveTo>
                    <a:pt x="30636" y="0"/>
                  </a:moveTo>
                  <a:cubicBezTo>
                    <a:pt x="13725" y="0"/>
                    <a:pt x="0" y="13750"/>
                    <a:pt x="0" y="30636"/>
                  </a:cubicBezTo>
                  <a:cubicBezTo>
                    <a:pt x="0" y="47547"/>
                    <a:pt x="13725" y="61272"/>
                    <a:pt x="30636" y="61272"/>
                  </a:cubicBezTo>
                  <a:cubicBezTo>
                    <a:pt x="47523" y="61272"/>
                    <a:pt x="61272" y="47547"/>
                    <a:pt x="61272" y="30636"/>
                  </a:cubicBezTo>
                  <a:cubicBezTo>
                    <a:pt x="61272" y="13750"/>
                    <a:pt x="47523" y="0"/>
                    <a:pt x="30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sp>
        <p:nvSpPr>
          <p:cNvPr id="2897" name="Google Shape;2897;p114"/>
          <p:cNvSpPr/>
          <p:nvPr/>
        </p:nvSpPr>
        <p:spPr>
          <a:xfrm>
            <a:off x="4696150" y="1000328"/>
            <a:ext cx="3743700" cy="2326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898" name="Google Shape;2898;p114"/>
          <p:cNvSpPr/>
          <p:nvPr/>
        </p:nvSpPr>
        <p:spPr>
          <a:xfrm>
            <a:off x="717450" y="1000328"/>
            <a:ext cx="3743700" cy="2326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899" name="Google Shape;2899;p114"/>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Energy Storage Solutions</a:t>
            </a:r>
            <a:endParaRPr sz="2600"/>
          </a:p>
        </p:txBody>
      </p:sp>
      <p:sp>
        <p:nvSpPr>
          <p:cNvPr id="2900" name="Google Shape;2900;p114"/>
          <p:cNvSpPr txBox="1"/>
          <p:nvPr/>
        </p:nvSpPr>
        <p:spPr>
          <a:xfrm>
            <a:off x="806550" y="1060050"/>
            <a:ext cx="3483900" cy="226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dk1"/>
                </a:solidFill>
                <a:latin typeface="Asap"/>
                <a:ea typeface="Asap"/>
                <a:cs typeface="Asap"/>
                <a:sym typeface="Asap"/>
              </a:rPr>
              <a:t>Battery Storage Solutions:</a:t>
            </a:r>
            <a:endParaRPr b="1"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Lithium-Ion Batteries: </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high energy density,fast response times, scalable. </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Better for smaller scale projects (residential, commercial, or industrial)</a:t>
            </a:r>
            <a:endParaRPr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Flow Batteries (vanadium redox): </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long cycle life and </a:t>
            </a:r>
            <a:r>
              <a:rPr lang="en" sz="1000">
                <a:solidFill>
                  <a:schemeClr val="dk1"/>
                </a:solidFill>
                <a:latin typeface="Asap"/>
                <a:ea typeface="Asap"/>
                <a:cs typeface="Asap"/>
                <a:sym typeface="Asap"/>
              </a:rPr>
              <a:t>scalable</a:t>
            </a:r>
            <a:r>
              <a:rPr lang="en" sz="1000">
                <a:solidFill>
                  <a:schemeClr val="dk1"/>
                </a:solidFill>
                <a:latin typeface="Asap"/>
                <a:ea typeface="Asap"/>
                <a:cs typeface="Asap"/>
                <a:sym typeface="Asap"/>
              </a:rPr>
              <a:t>.</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Better for larger scale projects (Grid-scale)</a:t>
            </a:r>
            <a:endParaRPr sz="1000">
              <a:solidFill>
                <a:schemeClr val="dk1"/>
              </a:solidFill>
              <a:latin typeface="Asap"/>
              <a:ea typeface="Asap"/>
              <a:cs typeface="Asap"/>
              <a:sym typeface="Asap"/>
            </a:endParaRPr>
          </a:p>
          <a:p>
            <a:pPr indent="0" lvl="0" marL="0" rtl="0" algn="l">
              <a:spcBef>
                <a:spcPts val="0"/>
              </a:spcBef>
              <a:spcAft>
                <a:spcPts val="0"/>
              </a:spcAft>
              <a:buNone/>
            </a:pPr>
            <a:r>
              <a:t/>
            </a:r>
            <a:endParaRPr sz="1000">
              <a:solidFill>
                <a:schemeClr val="lt1"/>
              </a:solidFill>
              <a:latin typeface="Asap"/>
              <a:ea typeface="Asap"/>
              <a:cs typeface="Asap"/>
              <a:sym typeface="Asap"/>
            </a:endParaRPr>
          </a:p>
        </p:txBody>
      </p:sp>
      <p:sp>
        <p:nvSpPr>
          <p:cNvPr id="2901" name="Google Shape;2901;p114"/>
          <p:cNvSpPr txBox="1"/>
          <p:nvPr/>
        </p:nvSpPr>
        <p:spPr>
          <a:xfrm>
            <a:off x="4749250" y="1060050"/>
            <a:ext cx="3637500" cy="226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dk1"/>
                </a:solidFill>
                <a:latin typeface="Asap"/>
                <a:ea typeface="Asap"/>
                <a:cs typeface="Asap"/>
                <a:sym typeface="Asap"/>
              </a:rPr>
              <a:t>Pumped Hydro Storage Solutions:</a:t>
            </a:r>
            <a:endParaRPr b="1"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Existing Reservoirs:</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leverage existing reservoirs and hydroelectric facilities for pumped hydro storage.</a:t>
            </a:r>
            <a:endParaRPr sz="1000">
              <a:solidFill>
                <a:schemeClr val="dk1"/>
              </a:solidFill>
              <a:latin typeface="Asap"/>
              <a:ea typeface="Asap"/>
              <a:cs typeface="Asap"/>
              <a:sym typeface="Asap"/>
            </a:endParaRPr>
          </a:p>
          <a:p>
            <a:pPr indent="-292100" lvl="0" marL="4572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New Pumped Storage Projects:</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constructing new reservoirs or repurposing existing infrastructure to create a closed-loop pumped hydro storage system.</a:t>
            </a:r>
            <a:endParaRPr sz="1000">
              <a:solidFill>
                <a:schemeClr val="dk1"/>
              </a:solidFill>
              <a:latin typeface="Asap"/>
              <a:ea typeface="Asap"/>
              <a:cs typeface="Asap"/>
              <a:sym typeface="Asap"/>
            </a:endParaRPr>
          </a:p>
          <a:p>
            <a:pPr indent="-292100" lvl="1" marL="914400" rtl="0" algn="l">
              <a:lnSpc>
                <a:spcPct val="150000"/>
              </a:lnSpc>
              <a:spcBef>
                <a:spcPts val="0"/>
              </a:spcBef>
              <a:spcAft>
                <a:spcPts val="0"/>
              </a:spcAft>
              <a:buClr>
                <a:schemeClr val="dk1"/>
              </a:buClr>
              <a:buSzPts val="1000"/>
              <a:buFont typeface="Asap"/>
              <a:buChar char="○"/>
            </a:pPr>
            <a:r>
              <a:rPr lang="en" sz="1000">
                <a:solidFill>
                  <a:schemeClr val="dk1"/>
                </a:solidFill>
                <a:latin typeface="Asap"/>
                <a:ea typeface="Asap"/>
                <a:cs typeface="Asap"/>
                <a:sym typeface="Asap"/>
              </a:rPr>
              <a:t>Significant cost implications</a:t>
            </a:r>
            <a:endParaRPr sz="1000">
              <a:solidFill>
                <a:schemeClr val="dk1"/>
              </a:solidFill>
              <a:latin typeface="Asap"/>
              <a:ea typeface="Asap"/>
              <a:cs typeface="Asap"/>
              <a:sym typeface="Asap"/>
            </a:endParaRPr>
          </a:p>
          <a:p>
            <a:pPr indent="0" lvl="0" marL="0" rtl="0" algn="l">
              <a:spcBef>
                <a:spcPts val="0"/>
              </a:spcBef>
              <a:spcAft>
                <a:spcPts val="0"/>
              </a:spcAft>
              <a:buNone/>
            </a:pPr>
            <a:r>
              <a:t/>
            </a:r>
            <a:endParaRPr sz="1000">
              <a:solidFill>
                <a:schemeClr val="lt1"/>
              </a:solidFill>
              <a:latin typeface="Asap"/>
              <a:ea typeface="Asap"/>
              <a:cs typeface="Asap"/>
              <a:sym typeface="Asap"/>
            </a:endParaRPr>
          </a:p>
        </p:txBody>
      </p:sp>
      <p:pic>
        <p:nvPicPr>
          <p:cNvPr id="2902" name="Google Shape;2902;p114" title="Batteries clipart, energy illustration psd. | Free PSD - rawpixel"/>
          <p:cNvPicPr preferRelativeResize="0"/>
          <p:nvPr/>
        </p:nvPicPr>
        <p:blipFill>
          <a:blip r:embed="rId3">
            <a:alphaModFix/>
          </a:blip>
          <a:stretch>
            <a:fillRect/>
          </a:stretch>
        </p:blipFill>
        <p:spPr>
          <a:xfrm>
            <a:off x="1871175" y="3460200"/>
            <a:ext cx="1436250" cy="1436250"/>
          </a:xfrm>
          <a:prstGeom prst="rect">
            <a:avLst/>
          </a:prstGeom>
          <a:noFill/>
          <a:ln>
            <a:noFill/>
          </a:ln>
        </p:spPr>
      </p:pic>
      <p:pic>
        <p:nvPicPr>
          <p:cNvPr id="2903" name="Google Shape;2903;p114" title="Woods Reservoir completed 70 years ago this month &gt; Arnold Air ..."/>
          <p:cNvPicPr preferRelativeResize="0"/>
          <p:nvPr/>
        </p:nvPicPr>
        <p:blipFill>
          <a:blip r:embed="rId4">
            <a:alphaModFix/>
          </a:blip>
          <a:stretch>
            <a:fillRect/>
          </a:stretch>
        </p:blipFill>
        <p:spPr>
          <a:xfrm>
            <a:off x="5695663" y="3524075"/>
            <a:ext cx="1744675" cy="13084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7" name="Shape 2907"/>
        <p:cNvGrpSpPr/>
        <p:nvPr/>
      </p:nvGrpSpPr>
      <p:grpSpPr>
        <a:xfrm>
          <a:off x="0" y="0"/>
          <a:ext cx="0" cy="0"/>
          <a:chOff x="0" y="0"/>
          <a:chExt cx="0" cy="0"/>
        </a:xfrm>
      </p:grpSpPr>
      <p:sp>
        <p:nvSpPr>
          <p:cNvPr id="2908" name="Google Shape;2908;p115"/>
          <p:cNvSpPr/>
          <p:nvPr/>
        </p:nvSpPr>
        <p:spPr>
          <a:xfrm>
            <a:off x="835925" y="571500"/>
            <a:ext cx="7590600" cy="4128600"/>
          </a:xfrm>
          <a:prstGeom prst="roundRect">
            <a:avLst>
              <a:gd fmla="val 16667"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909" name="Google Shape;2909;p115"/>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Continuous Improvement</a:t>
            </a:r>
            <a:endParaRPr sz="2600"/>
          </a:p>
        </p:txBody>
      </p:sp>
      <p:sp>
        <p:nvSpPr>
          <p:cNvPr id="2910" name="Google Shape;2910;p115"/>
          <p:cNvSpPr txBox="1"/>
          <p:nvPr/>
        </p:nvSpPr>
        <p:spPr>
          <a:xfrm>
            <a:off x="1253850" y="1014025"/>
            <a:ext cx="3096300" cy="1475700"/>
          </a:xfrm>
          <a:prstGeom prst="rect">
            <a:avLst/>
          </a:prstGeom>
          <a:solidFill>
            <a:schemeClr val="accent3"/>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Internal Culture Development:</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Actively seek feedback from employees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Use suggestion boxes, forums, and recognition programs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Incentivize and reward innovative ideas and contributions</a:t>
            </a:r>
            <a:endParaRPr sz="1000">
              <a:solidFill>
                <a:schemeClr val="lt1"/>
              </a:solidFill>
              <a:latin typeface="Asap"/>
              <a:ea typeface="Asap"/>
              <a:cs typeface="Asap"/>
              <a:sym typeface="Asap"/>
            </a:endParaRPr>
          </a:p>
        </p:txBody>
      </p:sp>
      <p:sp>
        <p:nvSpPr>
          <p:cNvPr id="2911" name="Google Shape;2911;p115"/>
          <p:cNvSpPr txBox="1"/>
          <p:nvPr/>
        </p:nvSpPr>
        <p:spPr>
          <a:xfrm>
            <a:off x="4680775" y="1014025"/>
            <a:ext cx="3096300" cy="1475700"/>
          </a:xfrm>
          <a:prstGeom prst="rect">
            <a:avLst/>
          </a:prstGeom>
          <a:solidFill>
            <a:schemeClr val="accent2"/>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Cross-Sector Collaboration:</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Collaborate with research institutions, universities, and startups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Exchange ideas, share knowledge, and collaborate on research and develop initiatives</a:t>
            </a:r>
            <a:endParaRPr sz="1000">
              <a:solidFill>
                <a:schemeClr val="lt1"/>
              </a:solidFill>
              <a:latin typeface="Asap"/>
              <a:ea typeface="Asap"/>
              <a:cs typeface="Asap"/>
              <a:sym typeface="Asap"/>
            </a:endParaRPr>
          </a:p>
        </p:txBody>
      </p:sp>
      <p:sp>
        <p:nvSpPr>
          <p:cNvPr id="2912" name="Google Shape;2912;p115"/>
          <p:cNvSpPr txBox="1"/>
          <p:nvPr/>
        </p:nvSpPr>
        <p:spPr>
          <a:xfrm>
            <a:off x="1253850" y="2848000"/>
            <a:ext cx="3096300" cy="1475700"/>
          </a:xfrm>
          <a:prstGeom prst="rect">
            <a:avLst/>
          </a:prstGeom>
          <a:solidFill>
            <a:schemeClr val="accent2"/>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Training and Development:</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Invest in training and development programs to enhance employees</a:t>
            </a:r>
            <a:endParaRPr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Provide workshops, seminars, and conferences focus on the and emerging technology within the energy industry</a:t>
            </a:r>
            <a:endParaRPr sz="1000">
              <a:solidFill>
                <a:schemeClr val="lt1"/>
              </a:solidFill>
              <a:latin typeface="Asap"/>
              <a:ea typeface="Asap"/>
              <a:cs typeface="Asap"/>
              <a:sym typeface="Asap"/>
            </a:endParaRPr>
          </a:p>
        </p:txBody>
      </p:sp>
      <p:sp>
        <p:nvSpPr>
          <p:cNvPr id="2913" name="Google Shape;2913;p115"/>
          <p:cNvSpPr txBox="1"/>
          <p:nvPr/>
        </p:nvSpPr>
        <p:spPr>
          <a:xfrm>
            <a:off x="4680775" y="2848000"/>
            <a:ext cx="3096300" cy="1475700"/>
          </a:xfrm>
          <a:prstGeom prst="rect">
            <a:avLst/>
          </a:prstGeom>
          <a:solidFill>
            <a:schemeClr val="accent3"/>
          </a:solid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lt1"/>
                </a:solidFill>
                <a:latin typeface="Asap"/>
                <a:ea typeface="Asap"/>
                <a:cs typeface="Asap"/>
                <a:sym typeface="Asap"/>
              </a:rPr>
              <a:t>Data-Decision Making:</a:t>
            </a:r>
            <a:endParaRPr b="1" sz="1000">
              <a:solidFill>
                <a:schemeClr val="lt1"/>
              </a:solidFill>
              <a:latin typeface="Asap"/>
              <a:ea typeface="Asap"/>
              <a:cs typeface="Asap"/>
              <a:sym typeface="Asap"/>
            </a:endParaRPr>
          </a:p>
          <a:p>
            <a:pPr indent="-292100" lvl="0" marL="457200" rtl="0" algn="l">
              <a:lnSpc>
                <a:spcPct val="150000"/>
              </a:lnSpc>
              <a:spcBef>
                <a:spcPts val="0"/>
              </a:spcBef>
              <a:spcAft>
                <a:spcPts val="0"/>
              </a:spcAft>
              <a:buClr>
                <a:schemeClr val="lt1"/>
              </a:buClr>
              <a:buSzPts val="1000"/>
              <a:buFont typeface="Asap"/>
              <a:buChar char="●"/>
            </a:pPr>
            <a:r>
              <a:rPr lang="en" sz="1000">
                <a:solidFill>
                  <a:schemeClr val="lt1"/>
                </a:solidFill>
                <a:latin typeface="Asap"/>
                <a:ea typeface="Asap"/>
                <a:cs typeface="Asap"/>
                <a:sym typeface="Asap"/>
              </a:rPr>
              <a:t>Leverage data analytics, machine learning, and predictive modeling techniques to identify opportunities for optimization and efficiency improvement.</a:t>
            </a:r>
            <a:endParaRPr sz="1000">
              <a:solidFill>
                <a:schemeClr val="lt1"/>
              </a:solidFill>
              <a:latin typeface="Asap"/>
              <a:ea typeface="Asap"/>
              <a:cs typeface="Asap"/>
              <a:sym typeface="Asap"/>
            </a:endParaRPr>
          </a:p>
          <a:p>
            <a:pPr indent="0" lvl="0" marL="0" rtl="0" algn="l">
              <a:lnSpc>
                <a:spcPct val="150000"/>
              </a:lnSpc>
              <a:spcBef>
                <a:spcPts val="0"/>
              </a:spcBef>
              <a:spcAft>
                <a:spcPts val="0"/>
              </a:spcAft>
              <a:buNone/>
            </a:pPr>
            <a:r>
              <a:t/>
            </a:r>
            <a:endParaRPr sz="1000">
              <a:solidFill>
                <a:schemeClr val="lt1"/>
              </a:solidFill>
              <a:latin typeface="Asap"/>
              <a:ea typeface="Asap"/>
              <a:cs typeface="Asap"/>
              <a:sym typeface="Asap"/>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116"/>
          <p:cNvSpPr txBox="1"/>
          <p:nvPr>
            <p:ph type="title"/>
          </p:nvPr>
        </p:nvSpPr>
        <p:spPr>
          <a:xfrm>
            <a:off x="1952875" y="2137888"/>
            <a:ext cx="5401500" cy="6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Energy-Saving Initiatives</a:t>
            </a:r>
            <a:endParaRPr sz="3300"/>
          </a:p>
        </p:txBody>
      </p:sp>
      <p:sp>
        <p:nvSpPr>
          <p:cNvPr id="2919" name="Google Shape;2919;p116"/>
          <p:cNvSpPr txBox="1"/>
          <p:nvPr>
            <p:ph idx="1" type="subTitle"/>
          </p:nvPr>
        </p:nvSpPr>
        <p:spPr>
          <a:xfrm>
            <a:off x="1952875" y="2839400"/>
            <a:ext cx="4900500" cy="589500"/>
          </a:xfrm>
          <a:prstGeom prst="rect">
            <a:avLst/>
          </a:prstGeom>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Clr>
                <a:schemeClr val="accent6"/>
              </a:buClr>
              <a:buSzPts val="1200"/>
              <a:buFont typeface="Asap SemiBold"/>
              <a:buChar char="❖"/>
            </a:pPr>
            <a:r>
              <a:rPr lang="en" sz="1200">
                <a:solidFill>
                  <a:schemeClr val="accent6"/>
                </a:solidFill>
                <a:latin typeface="Asap SemiBold"/>
                <a:ea typeface="Asap SemiBold"/>
                <a:cs typeface="Asap SemiBold"/>
                <a:sym typeface="Asap SemiBold"/>
              </a:rPr>
              <a:t>Designing customized energy-saving initiatives for high electricity consumption areas involves a multifaceted approach</a:t>
            </a:r>
            <a:endParaRPr sz="1700">
              <a:solidFill>
                <a:schemeClr val="accent6"/>
              </a:solidFill>
              <a:latin typeface="Asap SemiBold"/>
              <a:ea typeface="Asap SemiBold"/>
              <a:cs typeface="Asap SemiBold"/>
              <a:sym typeface="Asap SemiBold"/>
            </a:endParaRPr>
          </a:p>
        </p:txBody>
      </p:sp>
      <p:grpSp>
        <p:nvGrpSpPr>
          <p:cNvPr id="2920" name="Google Shape;2920;p116"/>
          <p:cNvGrpSpPr/>
          <p:nvPr/>
        </p:nvGrpSpPr>
        <p:grpSpPr>
          <a:xfrm>
            <a:off x="3749078" y="1312979"/>
            <a:ext cx="1058218" cy="646366"/>
            <a:chOff x="1190625" y="1167600"/>
            <a:chExt cx="5228350" cy="3370000"/>
          </a:xfrm>
        </p:grpSpPr>
        <p:sp>
          <p:nvSpPr>
            <p:cNvPr id="2921" name="Google Shape;2921;p116"/>
            <p:cNvSpPr/>
            <p:nvPr/>
          </p:nvSpPr>
          <p:spPr>
            <a:xfrm>
              <a:off x="4427600" y="3005775"/>
              <a:ext cx="1838200" cy="1225450"/>
            </a:xfrm>
            <a:custGeom>
              <a:rect b="b" l="l" r="r" t="t"/>
              <a:pathLst>
                <a:path extrusionOk="0" h="49018" w="73528">
                  <a:moveTo>
                    <a:pt x="1" y="0"/>
                  </a:moveTo>
                  <a:lnTo>
                    <a:pt x="1" y="49018"/>
                  </a:lnTo>
                  <a:lnTo>
                    <a:pt x="67400" y="49018"/>
                  </a:lnTo>
                  <a:cubicBezTo>
                    <a:pt x="70782" y="49018"/>
                    <a:pt x="73527" y="46273"/>
                    <a:pt x="73527" y="42890"/>
                  </a:cubicBezTo>
                  <a:lnTo>
                    <a:pt x="73527" y="6127"/>
                  </a:lnTo>
                  <a:cubicBezTo>
                    <a:pt x="73527" y="2745"/>
                    <a:pt x="70782" y="0"/>
                    <a:pt x="67400" y="0"/>
                  </a:cubicBezTo>
                  <a:lnTo>
                    <a:pt x="55146" y="0"/>
                  </a:lnTo>
                  <a:lnTo>
                    <a:pt x="49018" y="6372"/>
                  </a:lnTo>
                  <a:lnTo>
                    <a:pt x="42891" y="0"/>
                  </a:lnTo>
                  <a:lnTo>
                    <a:pt x="30637" y="0"/>
                  </a:lnTo>
                  <a:lnTo>
                    <a:pt x="24510" y="6372"/>
                  </a:lnTo>
                  <a:lnTo>
                    <a:pt x="183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16"/>
            <p:cNvSpPr/>
            <p:nvPr/>
          </p:nvSpPr>
          <p:spPr>
            <a:xfrm>
              <a:off x="6112575" y="2699400"/>
              <a:ext cx="306400" cy="1531825"/>
            </a:xfrm>
            <a:custGeom>
              <a:rect b="b" l="l" r="r" t="t"/>
              <a:pathLst>
                <a:path extrusionOk="0" h="61273" w="12256">
                  <a:moveTo>
                    <a:pt x="1" y="1"/>
                  </a:moveTo>
                  <a:lnTo>
                    <a:pt x="1" y="61273"/>
                  </a:lnTo>
                  <a:lnTo>
                    <a:pt x="12255" y="61273"/>
                  </a:lnTo>
                  <a:lnTo>
                    <a:pt x="122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16"/>
            <p:cNvSpPr/>
            <p:nvPr/>
          </p:nvSpPr>
          <p:spPr>
            <a:xfrm>
              <a:off x="5499875" y="3005775"/>
              <a:ext cx="306375" cy="612725"/>
            </a:xfrm>
            <a:custGeom>
              <a:rect b="b" l="l" r="r" t="t"/>
              <a:pathLst>
                <a:path extrusionOk="0" h="24509" w="12255">
                  <a:moveTo>
                    <a:pt x="0" y="0"/>
                  </a:moveTo>
                  <a:lnTo>
                    <a:pt x="0" y="24509"/>
                  </a:lnTo>
                  <a:lnTo>
                    <a:pt x="12255" y="24509"/>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16"/>
            <p:cNvSpPr/>
            <p:nvPr/>
          </p:nvSpPr>
          <p:spPr>
            <a:xfrm>
              <a:off x="4887150" y="3005775"/>
              <a:ext cx="306375" cy="612725"/>
            </a:xfrm>
            <a:custGeom>
              <a:rect b="b" l="l" r="r" t="t"/>
              <a:pathLst>
                <a:path extrusionOk="0" h="24509" w="12255">
                  <a:moveTo>
                    <a:pt x="0" y="0"/>
                  </a:moveTo>
                  <a:lnTo>
                    <a:pt x="0" y="24509"/>
                  </a:lnTo>
                  <a:lnTo>
                    <a:pt x="12255" y="24509"/>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16"/>
            <p:cNvSpPr/>
            <p:nvPr/>
          </p:nvSpPr>
          <p:spPr>
            <a:xfrm>
              <a:off x="1190625" y="1167600"/>
              <a:ext cx="3390200" cy="3370000"/>
            </a:xfrm>
            <a:custGeom>
              <a:rect b="b" l="l" r="r" t="t"/>
              <a:pathLst>
                <a:path extrusionOk="0" h="134800" w="135608">
                  <a:moveTo>
                    <a:pt x="55145" y="1"/>
                  </a:moveTo>
                  <a:cubicBezTo>
                    <a:pt x="24754" y="1"/>
                    <a:pt x="0" y="24755"/>
                    <a:pt x="0" y="55146"/>
                  </a:cubicBezTo>
                  <a:lnTo>
                    <a:pt x="0" y="134799"/>
                  </a:lnTo>
                  <a:lnTo>
                    <a:pt x="135607" y="134799"/>
                  </a:lnTo>
                  <a:lnTo>
                    <a:pt x="135607" y="55146"/>
                  </a:lnTo>
                  <a:cubicBezTo>
                    <a:pt x="135607" y="24755"/>
                    <a:pt x="110853" y="1"/>
                    <a:pt x="80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16"/>
            <p:cNvSpPr/>
            <p:nvPr/>
          </p:nvSpPr>
          <p:spPr>
            <a:xfrm>
              <a:off x="2886000" y="1167600"/>
              <a:ext cx="1694825" cy="3370000"/>
            </a:xfrm>
            <a:custGeom>
              <a:rect b="b" l="l" r="r" t="t"/>
              <a:pathLst>
                <a:path extrusionOk="0" h="134800" w="67793">
                  <a:moveTo>
                    <a:pt x="1" y="1"/>
                  </a:moveTo>
                  <a:lnTo>
                    <a:pt x="1" y="134799"/>
                  </a:lnTo>
                  <a:lnTo>
                    <a:pt x="67792" y="134799"/>
                  </a:lnTo>
                  <a:lnTo>
                    <a:pt x="67792" y="55146"/>
                  </a:lnTo>
                  <a:cubicBezTo>
                    <a:pt x="67792" y="24755"/>
                    <a:pt x="43038" y="1"/>
                    <a:pt x="126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16"/>
            <p:cNvSpPr/>
            <p:nvPr/>
          </p:nvSpPr>
          <p:spPr>
            <a:xfrm>
              <a:off x="1813750" y="1780325"/>
              <a:ext cx="2144550" cy="2144550"/>
            </a:xfrm>
            <a:custGeom>
              <a:rect b="b" l="l" r="r" t="t"/>
              <a:pathLst>
                <a:path extrusionOk="0" h="85782" w="85782">
                  <a:moveTo>
                    <a:pt x="42891" y="1"/>
                  </a:moveTo>
                  <a:cubicBezTo>
                    <a:pt x="19240" y="1"/>
                    <a:pt x="0" y="19240"/>
                    <a:pt x="0" y="42891"/>
                  </a:cubicBezTo>
                  <a:cubicBezTo>
                    <a:pt x="0" y="66542"/>
                    <a:pt x="19240" y="85781"/>
                    <a:pt x="42891" y="85781"/>
                  </a:cubicBezTo>
                  <a:cubicBezTo>
                    <a:pt x="66542" y="85781"/>
                    <a:pt x="85781" y="66542"/>
                    <a:pt x="85781" y="42891"/>
                  </a:cubicBezTo>
                  <a:cubicBezTo>
                    <a:pt x="85781" y="19240"/>
                    <a:pt x="66542" y="1"/>
                    <a:pt x="42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16"/>
            <p:cNvSpPr/>
            <p:nvPr/>
          </p:nvSpPr>
          <p:spPr>
            <a:xfrm>
              <a:off x="2886000" y="1780325"/>
              <a:ext cx="1072300" cy="2144550"/>
            </a:xfrm>
            <a:custGeom>
              <a:rect b="b" l="l" r="r" t="t"/>
              <a:pathLst>
                <a:path extrusionOk="0" h="85782" w="42892">
                  <a:moveTo>
                    <a:pt x="1" y="1"/>
                  </a:moveTo>
                  <a:lnTo>
                    <a:pt x="1" y="85781"/>
                  </a:lnTo>
                  <a:cubicBezTo>
                    <a:pt x="23652" y="85781"/>
                    <a:pt x="42891" y="66542"/>
                    <a:pt x="42891" y="42891"/>
                  </a:cubicBezTo>
                  <a:cubicBezTo>
                    <a:pt x="42891" y="19240"/>
                    <a:pt x="23652"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16"/>
            <p:cNvSpPr/>
            <p:nvPr/>
          </p:nvSpPr>
          <p:spPr>
            <a:xfrm>
              <a:off x="2521450" y="2344025"/>
              <a:ext cx="729150" cy="1017150"/>
            </a:xfrm>
            <a:custGeom>
              <a:rect b="b" l="l" r="r" t="t"/>
              <a:pathLst>
                <a:path extrusionOk="0" h="40686" w="29166">
                  <a:moveTo>
                    <a:pt x="8823" y="1"/>
                  </a:moveTo>
                  <a:lnTo>
                    <a:pt x="0" y="26470"/>
                  </a:lnTo>
                  <a:lnTo>
                    <a:pt x="12254" y="26470"/>
                  </a:lnTo>
                  <a:lnTo>
                    <a:pt x="8823" y="36764"/>
                  </a:lnTo>
                  <a:lnTo>
                    <a:pt x="20342" y="40685"/>
                  </a:lnTo>
                  <a:lnTo>
                    <a:pt x="29165" y="14216"/>
                  </a:lnTo>
                  <a:lnTo>
                    <a:pt x="16911" y="14216"/>
                  </a:lnTo>
                  <a:lnTo>
                    <a:pt x="20342" y="3922"/>
                  </a:lnTo>
                  <a:lnTo>
                    <a:pt x="88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16"/>
            <p:cNvSpPr/>
            <p:nvPr/>
          </p:nvSpPr>
          <p:spPr>
            <a:xfrm>
              <a:off x="2886000" y="2393050"/>
              <a:ext cx="364600" cy="968125"/>
            </a:xfrm>
            <a:custGeom>
              <a:rect b="b" l="l" r="r" t="t"/>
              <a:pathLst>
                <a:path extrusionOk="0" h="38725" w="14584">
                  <a:moveTo>
                    <a:pt x="1" y="0"/>
                  </a:moveTo>
                  <a:lnTo>
                    <a:pt x="1" y="36764"/>
                  </a:lnTo>
                  <a:lnTo>
                    <a:pt x="5760" y="38724"/>
                  </a:lnTo>
                  <a:lnTo>
                    <a:pt x="14583" y="12255"/>
                  </a:lnTo>
                  <a:lnTo>
                    <a:pt x="2329" y="12255"/>
                  </a:lnTo>
                  <a:lnTo>
                    <a:pt x="5760" y="196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117"/>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&amp; Assessment</a:t>
            </a:r>
            <a:endParaRPr/>
          </a:p>
        </p:txBody>
      </p:sp>
      <p:sp>
        <p:nvSpPr>
          <p:cNvPr id="2936" name="Google Shape;2936;p117"/>
          <p:cNvSpPr txBox="1"/>
          <p:nvPr>
            <p:ph idx="1" type="body"/>
          </p:nvPr>
        </p:nvSpPr>
        <p:spPr>
          <a:xfrm>
            <a:off x="1217863" y="3060515"/>
            <a:ext cx="3019200" cy="10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Collect data on target areas for energy consumption including residential, </a:t>
            </a:r>
            <a:r>
              <a:rPr lang="en"/>
              <a:t>commercial</a:t>
            </a:r>
            <a:r>
              <a:rPr lang="en"/>
              <a:t>, and industrial sectors</a:t>
            </a:r>
            <a:endParaRPr/>
          </a:p>
        </p:txBody>
      </p:sp>
      <p:sp>
        <p:nvSpPr>
          <p:cNvPr id="2937" name="Google Shape;2937;p117"/>
          <p:cNvSpPr txBox="1"/>
          <p:nvPr>
            <p:ph idx="2" type="body"/>
          </p:nvPr>
        </p:nvSpPr>
        <p:spPr>
          <a:xfrm>
            <a:off x="4906938" y="3060515"/>
            <a:ext cx="3019200" cy="10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 peak times of energy consumption, major factors to the latter, and areas with most potential to improve</a:t>
            </a:r>
            <a:endParaRPr/>
          </a:p>
        </p:txBody>
      </p:sp>
      <p:sp>
        <p:nvSpPr>
          <p:cNvPr id="2938" name="Google Shape;2938;p117"/>
          <p:cNvSpPr txBox="1"/>
          <p:nvPr>
            <p:ph idx="3" type="title"/>
          </p:nvPr>
        </p:nvSpPr>
        <p:spPr>
          <a:xfrm>
            <a:off x="1300213" y="2493156"/>
            <a:ext cx="28545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2939" name="Google Shape;2939;p117"/>
          <p:cNvSpPr txBox="1"/>
          <p:nvPr>
            <p:ph idx="4" type="title"/>
          </p:nvPr>
        </p:nvSpPr>
        <p:spPr>
          <a:xfrm>
            <a:off x="4989288" y="2493156"/>
            <a:ext cx="28545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Assessment</a:t>
            </a:r>
            <a:endParaRPr/>
          </a:p>
        </p:txBody>
      </p:sp>
      <p:grpSp>
        <p:nvGrpSpPr>
          <p:cNvPr id="2940" name="Google Shape;2940;p117"/>
          <p:cNvGrpSpPr/>
          <p:nvPr/>
        </p:nvGrpSpPr>
        <p:grpSpPr>
          <a:xfrm>
            <a:off x="8269285" y="3856625"/>
            <a:ext cx="189958" cy="642760"/>
            <a:chOff x="790510" y="3153550"/>
            <a:chExt cx="189958" cy="642761"/>
          </a:xfrm>
        </p:grpSpPr>
        <p:sp>
          <p:nvSpPr>
            <p:cNvPr id="2941" name="Google Shape;2941;p117"/>
            <p:cNvSpPr/>
            <p:nvPr/>
          </p:nvSpPr>
          <p:spPr>
            <a:xfrm>
              <a:off x="943917" y="3153821"/>
              <a:ext cx="30486" cy="26913"/>
            </a:xfrm>
            <a:custGeom>
              <a:rect b="b" l="l" r="r" t="t"/>
              <a:pathLst>
                <a:path extrusionOk="0" h="994" w="1126">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17"/>
            <p:cNvSpPr/>
            <p:nvPr/>
          </p:nvSpPr>
          <p:spPr>
            <a:xfrm>
              <a:off x="945568" y="3222537"/>
              <a:ext cx="34900" cy="26588"/>
            </a:xfrm>
            <a:custGeom>
              <a:rect b="b" l="l" r="r" t="t"/>
              <a:pathLst>
                <a:path extrusionOk="0" h="982" w="1289">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17"/>
            <p:cNvSpPr/>
            <p:nvPr/>
          </p:nvSpPr>
          <p:spPr>
            <a:xfrm>
              <a:off x="943917" y="3290441"/>
              <a:ext cx="30486" cy="26913"/>
            </a:xfrm>
            <a:custGeom>
              <a:rect b="b" l="l" r="r" t="t"/>
              <a:pathLst>
                <a:path extrusionOk="0" h="994" w="1126">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17"/>
            <p:cNvSpPr/>
            <p:nvPr/>
          </p:nvSpPr>
          <p:spPr>
            <a:xfrm>
              <a:off x="943917" y="3358751"/>
              <a:ext cx="30486" cy="26913"/>
            </a:xfrm>
            <a:custGeom>
              <a:rect b="b" l="l" r="r" t="t"/>
              <a:pathLst>
                <a:path extrusionOk="0" h="994" w="1126">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17"/>
            <p:cNvSpPr/>
            <p:nvPr/>
          </p:nvSpPr>
          <p:spPr>
            <a:xfrm>
              <a:off x="945568" y="3427549"/>
              <a:ext cx="34900" cy="26479"/>
            </a:xfrm>
            <a:custGeom>
              <a:rect b="b" l="l" r="r" t="t"/>
              <a:pathLst>
                <a:path extrusionOk="0" h="978" w="1289">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17"/>
            <p:cNvSpPr/>
            <p:nvPr/>
          </p:nvSpPr>
          <p:spPr>
            <a:xfrm>
              <a:off x="945568" y="3495832"/>
              <a:ext cx="34900" cy="26506"/>
            </a:xfrm>
            <a:custGeom>
              <a:rect b="b" l="l" r="r" t="t"/>
              <a:pathLst>
                <a:path extrusionOk="0" h="979" w="1289">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17"/>
            <p:cNvSpPr/>
            <p:nvPr/>
          </p:nvSpPr>
          <p:spPr>
            <a:xfrm>
              <a:off x="943917" y="3563628"/>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17"/>
            <p:cNvSpPr/>
            <p:nvPr/>
          </p:nvSpPr>
          <p:spPr>
            <a:xfrm>
              <a:off x="943917" y="3631965"/>
              <a:ext cx="30486" cy="26913"/>
            </a:xfrm>
            <a:custGeom>
              <a:rect b="b" l="l" r="r" t="t"/>
              <a:pathLst>
                <a:path extrusionOk="0" h="994" w="1126">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17"/>
            <p:cNvSpPr/>
            <p:nvPr/>
          </p:nvSpPr>
          <p:spPr>
            <a:xfrm>
              <a:off x="945568" y="3700763"/>
              <a:ext cx="34900" cy="26479"/>
            </a:xfrm>
            <a:custGeom>
              <a:rect b="b" l="l" r="r" t="t"/>
              <a:pathLst>
                <a:path extrusionOk="0" h="978" w="1289">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17"/>
            <p:cNvSpPr/>
            <p:nvPr/>
          </p:nvSpPr>
          <p:spPr>
            <a:xfrm>
              <a:off x="943917" y="3769371"/>
              <a:ext cx="30486" cy="26940"/>
            </a:xfrm>
            <a:custGeom>
              <a:rect b="b" l="l" r="r" t="t"/>
              <a:pathLst>
                <a:path extrusionOk="0" h="995" w="1126">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17"/>
            <p:cNvSpPr/>
            <p:nvPr/>
          </p:nvSpPr>
          <p:spPr>
            <a:xfrm>
              <a:off x="897023" y="3153550"/>
              <a:ext cx="27183" cy="27183"/>
            </a:xfrm>
            <a:custGeom>
              <a:rect b="b" l="l" r="r" t="t"/>
              <a:pathLst>
                <a:path extrusionOk="0" h="1004" w="1004">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17"/>
            <p:cNvSpPr/>
            <p:nvPr/>
          </p:nvSpPr>
          <p:spPr>
            <a:xfrm>
              <a:off x="897023" y="3221860"/>
              <a:ext cx="27183" cy="27183"/>
            </a:xfrm>
            <a:custGeom>
              <a:rect b="b" l="l" r="r" t="t"/>
              <a:pathLst>
                <a:path extrusionOk="0" h="1004" w="1004">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17"/>
            <p:cNvSpPr/>
            <p:nvPr/>
          </p:nvSpPr>
          <p:spPr>
            <a:xfrm>
              <a:off x="892907" y="3290441"/>
              <a:ext cx="31299" cy="26913"/>
            </a:xfrm>
            <a:custGeom>
              <a:rect b="b" l="l" r="r" t="t"/>
              <a:pathLst>
                <a:path extrusionOk="0" h="994" w="1156">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17"/>
            <p:cNvSpPr/>
            <p:nvPr/>
          </p:nvSpPr>
          <p:spPr>
            <a:xfrm>
              <a:off x="897023" y="3358481"/>
              <a:ext cx="27183" cy="27183"/>
            </a:xfrm>
            <a:custGeom>
              <a:rect b="b" l="l" r="r" t="t"/>
              <a:pathLst>
                <a:path extrusionOk="0" h="1004" w="1004">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17"/>
            <p:cNvSpPr/>
            <p:nvPr/>
          </p:nvSpPr>
          <p:spPr>
            <a:xfrm>
              <a:off x="894559" y="3427549"/>
              <a:ext cx="34900" cy="26479"/>
            </a:xfrm>
            <a:custGeom>
              <a:rect b="b" l="l" r="r" t="t"/>
              <a:pathLst>
                <a:path extrusionOk="0" h="978" w="1289">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17"/>
            <p:cNvSpPr/>
            <p:nvPr/>
          </p:nvSpPr>
          <p:spPr>
            <a:xfrm>
              <a:off x="897023" y="3495913"/>
              <a:ext cx="27183" cy="26371"/>
            </a:xfrm>
            <a:custGeom>
              <a:rect b="b" l="l" r="r" t="t"/>
              <a:pathLst>
                <a:path extrusionOk="0" h="974"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17"/>
            <p:cNvSpPr/>
            <p:nvPr/>
          </p:nvSpPr>
          <p:spPr>
            <a:xfrm>
              <a:off x="897023" y="3564224"/>
              <a:ext cx="27183" cy="26344"/>
            </a:xfrm>
            <a:custGeom>
              <a:rect b="b" l="l" r="r" t="t"/>
              <a:pathLst>
                <a:path extrusionOk="0" h="973" w="1004">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17"/>
            <p:cNvSpPr/>
            <p:nvPr/>
          </p:nvSpPr>
          <p:spPr>
            <a:xfrm>
              <a:off x="897023" y="3632534"/>
              <a:ext cx="27183" cy="26344"/>
            </a:xfrm>
            <a:custGeom>
              <a:rect b="b" l="l" r="r" t="t"/>
              <a:pathLst>
                <a:path extrusionOk="0" h="973" w="1004">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17"/>
            <p:cNvSpPr/>
            <p:nvPr/>
          </p:nvSpPr>
          <p:spPr>
            <a:xfrm>
              <a:off x="897023" y="3700817"/>
              <a:ext cx="27183" cy="26371"/>
            </a:xfrm>
            <a:custGeom>
              <a:rect b="b" l="l" r="r" t="t"/>
              <a:pathLst>
                <a:path extrusionOk="0" h="974" w="1004">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17"/>
            <p:cNvSpPr/>
            <p:nvPr/>
          </p:nvSpPr>
          <p:spPr>
            <a:xfrm>
              <a:off x="892907" y="3769371"/>
              <a:ext cx="31299" cy="26940"/>
            </a:xfrm>
            <a:custGeom>
              <a:rect b="b" l="l" r="r" t="t"/>
              <a:pathLst>
                <a:path extrusionOk="0" h="995" w="1156">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17"/>
            <p:cNvSpPr/>
            <p:nvPr/>
          </p:nvSpPr>
          <p:spPr>
            <a:xfrm>
              <a:off x="846826" y="3153550"/>
              <a:ext cx="26344" cy="27183"/>
            </a:xfrm>
            <a:custGeom>
              <a:rect b="b" l="l" r="r" t="t"/>
              <a:pathLst>
                <a:path extrusionOk="0" h="1004" w="973">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17"/>
            <p:cNvSpPr/>
            <p:nvPr/>
          </p:nvSpPr>
          <p:spPr>
            <a:xfrm>
              <a:off x="846826" y="3221860"/>
              <a:ext cx="26344" cy="27183"/>
            </a:xfrm>
            <a:custGeom>
              <a:rect b="b" l="l" r="r" t="t"/>
              <a:pathLst>
                <a:path extrusionOk="0" h="1004" w="973">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17"/>
            <p:cNvSpPr/>
            <p:nvPr/>
          </p:nvSpPr>
          <p:spPr>
            <a:xfrm>
              <a:off x="841871" y="3290441"/>
              <a:ext cx="31299" cy="26913"/>
            </a:xfrm>
            <a:custGeom>
              <a:rect b="b" l="l" r="r" t="t"/>
              <a:pathLst>
                <a:path extrusionOk="0" h="994" w="1156">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17"/>
            <p:cNvSpPr/>
            <p:nvPr/>
          </p:nvSpPr>
          <p:spPr>
            <a:xfrm>
              <a:off x="846826" y="3358481"/>
              <a:ext cx="26344" cy="27183"/>
            </a:xfrm>
            <a:custGeom>
              <a:rect b="b" l="l" r="r" t="t"/>
              <a:pathLst>
                <a:path extrusionOk="0" h="1004" w="973">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17"/>
            <p:cNvSpPr/>
            <p:nvPr/>
          </p:nvSpPr>
          <p:spPr>
            <a:xfrm>
              <a:off x="841871" y="3427062"/>
              <a:ext cx="31299" cy="26913"/>
            </a:xfrm>
            <a:custGeom>
              <a:rect b="b" l="l" r="r" t="t"/>
              <a:pathLst>
                <a:path extrusionOk="0" h="994" w="1156">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17"/>
            <p:cNvSpPr/>
            <p:nvPr/>
          </p:nvSpPr>
          <p:spPr>
            <a:xfrm>
              <a:off x="846826" y="3495913"/>
              <a:ext cx="26344" cy="26371"/>
            </a:xfrm>
            <a:custGeom>
              <a:rect b="b" l="l" r="r" t="t"/>
              <a:pathLst>
                <a:path extrusionOk="0" h="974"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17"/>
            <p:cNvSpPr/>
            <p:nvPr/>
          </p:nvSpPr>
          <p:spPr>
            <a:xfrm>
              <a:off x="846826" y="3564224"/>
              <a:ext cx="26344" cy="26344"/>
            </a:xfrm>
            <a:custGeom>
              <a:rect b="b" l="l" r="r" t="t"/>
              <a:pathLst>
                <a:path extrusionOk="0" h="973" w="973">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17"/>
            <p:cNvSpPr/>
            <p:nvPr/>
          </p:nvSpPr>
          <p:spPr>
            <a:xfrm>
              <a:off x="846826" y="3632534"/>
              <a:ext cx="26344" cy="26344"/>
            </a:xfrm>
            <a:custGeom>
              <a:rect b="b" l="l" r="r" t="t"/>
              <a:pathLst>
                <a:path extrusionOk="0" h="973" w="973">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17"/>
            <p:cNvSpPr/>
            <p:nvPr/>
          </p:nvSpPr>
          <p:spPr>
            <a:xfrm>
              <a:off x="846826" y="3700817"/>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17"/>
            <p:cNvSpPr/>
            <p:nvPr/>
          </p:nvSpPr>
          <p:spPr>
            <a:xfrm>
              <a:off x="841871" y="3769371"/>
              <a:ext cx="31299" cy="26940"/>
            </a:xfrm>
            <a:custGeom>
              <a:rect b="b" l="l" r="r" t="t"/>
              <a:pathLst>
                <a:path extrusionOk="0" h="995" w="1156">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17"/>
            <p:cNvSpPr/>
            <p:nvPr/>
          </p:nvSpPr>
          <p:spPr>
            <a:xfrm>
              <a:off x="790510" y="3154227"/>
              <a:ext cx="34927" cy="26588"/>
            </a:xfrm>
            <a:custGeom>
              <a:rect b="b" l="l" r="r" t="t"/>
              <a:pathLst>
                <a:path extrusionOk="0" h="982" w="129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17"/>
            <p:cNvSpPr/>
            <p:nvPr/>
          </p:nvSpPr>
          <p:spPr>
            <a:xfrm>
              <a:off x="791674" y="3222131"/>
              <a:ext cx="31299" cy="26913"/>
            </a:xfrm>
            <a:custGeom>
              <a:rect b="b" l="l" r="r" t="t"/>
              <a:pathLst>
                <a:path extrusionOk="0" h="994" w="1156">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17"/>
            <p:cNvSpPr/>
            <p:nvPr/>
          </p:nvSpPr>
          <p:spPr>
            <a:xfrm>
              <a:off x="791674" y="3290441"/>
              <a:ext cx="31299" cy="26913"/>
            </a:xfrm>
            <a:custGeom>
              <a:rect b="b" l="l" r="r" t="t"/>
              <a:pathLst>
                <a:path extrusionOk="0" h="994" w="1156">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17"/>
            <p:cNvSpPr/>
            <p:nvPr/>
          </p:nvSpPr>
          <p:spPr>
            <a:xfrm>
              <a:off x="790537" y="3359239"/>
              <a:ext cx="34900" cy="26479"/>
            </a:xfrm>
            <a:custGeom>
              <a:rect b="b" l="l" r="r" t="t"/>
              <a:pathLst>
                <a:path extrusionOk="0" h="978" w="1289">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17"/>
            <p:cNvSpPr/>
            <p:nvPr/>
          </p:nvSpPr>
          <p:spPr>
            <a:xfrm>
              <a:off x="791674" y="3427062"/>
              <a:ext cx="31299" cy="26913"/>
            </a:xfrm>
            <a:custGeom>
              <a:rect b="b" l="l" r="r" t="t"/>
              <a:pathLst>
                <a:path extrusionOk="0" h="994" w="1156">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17"/>
            <p:cNvSpPr/>
            <p:nvPr/>
          </p:nvSpPr>
          <p:spPr>
            <a:xfrm>
              <a:off x="791674" y="3495345"/>
              <a:ext cx="31299" cy="26940"/>
            </a:xfrm>
            <a:custGeom>
              <a:rect b="b" l="l" r="r" t="t"/>
              <a:pathLst>
                <a:path extrusionOk="0" h="995" w="1156">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17"/>
            <p:cNvSpPr/>
            <p:nvPr/>
          </p:nvSpPr>
          <p:spPr>
            <a:xfrm>
              <a:off x="790510" y="3563330"/>
              <a:ext cx="34927" cy="27319"/>
            </a:xfrm>
            <a:custGeom>
              <a:rect b="b" l="l" r="r" t="t"/>
              <a:pathLst>
                <a:path extrusionOk="0" h="1009" w="129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17"/>
            <p:cNvSpPr/>
            <p:nvPr/>
          </p:nvSpPr>
          <p:spPr>
            <a:xfrm>
              <a:off x="790537" y="3632453"/>
              <a:ext cx="34900" cy="26506"/>
            </a:xfrm>
            <a:custGeom>
              <a:rect b="b" l="l" r="r" t="t"/>
              <a:pathLst>
                <a:path extrusionOk="0" h="979" w="1289">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17"/>
            <p:cNvSpPr/>
            <p:nvPr/>
          </p:nvSpPr>
          <p:spPr>
            <a:xfrm>
              <a:off x="791674" y="3700275"/>
              <a:ext cx="31299" cy="26913"/>
            </a:xfrm>
            <a:custGeom>
              <a:rect b="b" l="l" r="r" t="t"/>
              <a:pathLst>
                <a:path extrusionOk="0" h="994" w="1156">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17"/>
            <p:cNvSpPr/>
            <p:nvPr/>
          </p:nvSpPr>
          <p:spPr>
            <a:xfrm>
              <a:off x="791674" y="3769371"/>
              <a:ext cx="31299" cy="26940"/>
            </a:xfrm>
            <a:custGeom>
              <a:rect b="b" l="l" r="r" t="t"/>
              <a:pathLst>
                <a:path extrusionOk="0" h="995" w="1156">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1" name="Google Shape;2981;p117"/>
          <p:cNvSpPr/>
          <p:nvPr/>
        </p:nvSpPr>
        <p:spPr>
          <a:xfrm rot="-3723200">
            <a:off x="677711" y="1172694"/>
            <a:ext cx="688374" cy="695455"/>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17"/>
          <p:cNvSpPr/>
          <p:nvPr/>
        </p:nvSpPr>
        <p:spPr>
          <a:xfrm rot="3291948">
            <a:off x="7653688" y="787367"/>
            <a:ext cx="904389" cy="913692"/>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17"/>
          <p:cNvSpPr/>
          <p:nvPr/>
        </p:nvSpPr>
        <p:spPr>
          <a:xfrm rot="-7559025">
            <a:off x="569131" y="3875231"/>
            <a:ext cx="988466" cy="998634"/>
          </a:xfrm>
          <a:custGeom>
            <a:rect b="b" l="l" r="r" t="t"/>
            <a:pathLst>
              <a:path extrusionOk="0" h="29758" w="29455">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4" name="Google Shape;2984;p117"/>
          <p:cNvGrpSpPr/>
          <p:nvPr/>
        </p:nvGrpSpPr>
        <p:grpSpPr>
          <a:xfrm rot="5400000">
            <a:off x="6047436" y="1684407"/>
            <a:ext cx="738243" cy="648870"/>
            <a:chOff x="1190625" y="554900"/>
            <a:chExt cx="5228350" cy="4595400"/>
          </a:xfrm>
        </p:grpSpPr>
        <p:sp>
          <p:nvSpPr>
            <p:cNvPr id="2985" name="Google Shape;2985;p117"/>
            <p:cNvSpPr/>
            <p:nvPr/>
          </p:nvSpPr>
          <p:spPr>
            <a:xfrm>
              <a:off x="1190625" y="554900"/>
              <a:ext cx="5228350" cy="4595400"/>
            </a:xfrm>
            <a:custGeom>
              <a:rect b="b" l="l" r="r" t="t"/>
              <a:pathLst>
                <a:path extrusionOk="0" h="183816" w="209134">
                  <a:moveTo>
                    <a:pt x="0" y="0"/>
                  </a:moveTo>
                  <a:lnTo>
                    <a:pt x="0" y="183816"/>
                  </a:lnTo>
                  <a:lnTo>
                    <a:pt x="209133" y="183816"/>
                  </a:lnTo>
                  <a:lnTo>
                    <a:pt x="2091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17"/>
            <p:cNvSpPr/>
            <p:nvPr/>
          </p:nvSpPr>
          <p:spPr>
            <a:xfrm>
              <a:off x="3805075" y="554900"/>
              <a:ext cx="2613900" cy="4595400"/>
            </a:xfrm>
            <a:custGeom>
              <a:rect b="b" l="l" r="r" t="t"/>
              <a:pathLst>
                <a:path extrusionOk="0" h="183816" w="104556">
                  <a:moveTo>
                    <a:pt x="1" y="0"/>
                  </a:moveTo>
                  <a:lnTo>
                    <a:pt x="1" y="183816"/>
                  </a:lnTo>
                  <a:lnTo>
                    <a:pt x="104555" y="183816"/>
                  </a:lnTo>
                  <a:lnTo>
                    <a:pt x="104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17"/>
            <p:cNvSpPr/>
            <p:nvPr/>
          </p:nvSpPr>
          <p:spPr>
            <a:xfrm>
              <a:off x="1750025" y="1103875"/>
              <a:ext cx="433225" cy="433225"/>
            </a:xfrm>
            <a:custGeom>
              <a:rect b="b" l="l" r="r" t="t"/>
              <a:pathLst>
                <a:path extrusionOk="0" h="17329" w="17329">
                  <a:moveTo>
                    <a:pt x="8677" y="1"/>
                  </a:moveTo>
                  <a:lnTo>
                    <a:pt x="1" y="8677"/>
                  </a:lnTo>
                  <a:lnTo>
                    <a:pt x="8677" y="17329"/>
                  </a:lnTo>
                  <a:lnTo>
                    <a:pt x="17328" y="8677"/>
                  </a:lnTo>
                  <a:lnTo>
                    <a:pt x="86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17"/>
            <p:cNvSpPr/>
            <p:nvPr/>
          </p:nvSpPr>
          <p:spPr>
            <a:xfrm>
              <a:off x="1750025" y="4167475"/>
              <a:ext cx="433225" cy="433225"/>
            </a:xfrm>
            <a:custGeom>
              <a:rect b="b" l="l" r="r" t="t"/>
              <a:pathLst>
                <a:path extrusionOk="0" h="17329" w="17329">
                  <a:moveTo>
                    <a:pt x="8677" y="1"/>
                  </a:moveTo>
                  <a:lnTo>
                    <a:pt x="1" y="8677"/>
                  </a:lnTo>
                  <a:lnTo>
                    <a:pt x="8677" y="17328"/>
                  </a:lnTo>
                  <a:lnTo>
                    <a:pt x="17328" y="8677"/>
                  </a:lnTo>
                  <a:lnTo>
                    <a:pt x="86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17"/>
            <p:cNvSpPr/>
            <p:nvPr/>
          </p:nvSpPr>
          <p:spPr>
            <a:xfrm>
              <a:off x="5426350" y="4167475"/>
              <a:ext cx="433200" cy="433225"/>
            </a:xfrm>
            <a:custGeom>
              <a:rect b="b" l="l" r="r" t="t"/>
              <a:pathLst>
                <a:path extrusionOk="0" h="17329" w="17328">
                  <a:moveTo>
                    <a:pt x="8676" y="1"/>
                  </a:moveTo>
                  <a:lnTo>
                    <a:pt x="0" y="8677"/>
                  </a:lnTo>
                  <a:lnTo>
                    <a:pt x="8676" y="17328"/>
                  </a:lnTo>
                  <a:lnTo>
                    <a:pt x="17328" y="8677"/>
                  </a:lnTo>
                  <a:lnTo>
                    <a:pt x="86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17"/>
            <p:cNvSpPr/>
            <p:nvPr/>
          </p:nvSpPr>
          <p:spPr>
            <a:xfrm>
              <a:off x="5426350" y="1103875"/>
              <a:ext cx="433200" cy="433225"/>
            </a:xfrm>
            <a:custGeom>
              <a:rect b="b" l="l" r="r" t="t"/>
              <a:pathLst>
                <a:path extrusionOk="0" h="17329" w="17328">
                  <a:moveTo>
                    <a:pt x="8676" y="1"/>
                  </a:moveTo>
                  <a:lnTo>
                    <a:pt x="0" y="8677"/>
                  </a:lnTo>
                  <a:lnTo>
                    <a:pt x="8676" y="17329"/>
                  </a:lnTo>
                  <a:lnTo>
                    <a:pt x="17328" y="8677"/>
                  </a:lnTo>
                  <a:lnTo>
                    <a:pt x="86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17"/>
            <p:cNvSpPr/>
            <p:nvPr/>
          </p:nvSpPr>
          <p:spPr>
            <a:xfrm>
              <a:off x="2028200" y="1780325"/>
              <a:ext cx="3553800" cy="2144550"/>
            </a:xfrm>
            <a:custGeom>
              <a:rect b="b" l="l" r="r" t="t"/>
              <a:pathLst>
                <a:path extrusionOk="0" h="85782" w="142152">
                  <a:moveTo>
                    <a:pt x="18750" y="1"/>
                  </a:moveTo>
                  <a:lnTo>
                    <a:pt x="15073" y="5515"/>
                  </a:lnTo>
                  <a:cubicBezTo>
                    <a:pt x="0" y="28186"/>
                    <a:pt x="0" y="57596"/>
                    <a:pt x="15073" y="80267"/>
                  </a:cubicBezTo>
                  <a:lnTo>
                    <a:pt x="18750" y="85781"/>
                  </a:lnTo>
                  <a:lnTo>
                    <a:pt x="123402" y="85781"/>
                  </a:lnTo>
                  <a:lnTo>
                    <a:pt x="127078" y="80267"/>
                  </a:lnTo>
                  <a:cubicBezTo>
                    <a:pt x="142151" y="57596"/>
                    <a:pt x="142151" y="28186"/>
                    <a:pt x="127078" y="5515"/>
                  </a:cubicBezTo>
                  <a:lnTo>
                    <a:pt x="1234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17"/>
            <p:cNvSpPr/>
            <p:nvPr/>
          </p:nvSpPr>
          <p:spPr>
            <a:xfrm>
              <a:off x="3805075" y="1780325"/>
              <a:ext cx="1776925" cy="2144550"/>
            </a:xfrm>
            <a:custGeom>
              <a:rect b="b" l="l" r="r" t="t"/>
              <a:pathLst>
                <a:path extrusionOk="0" h="85782" w="71077">
                  <a:moveTo>
                    <a:pt x="1" y="1"/>
                  </a:moveTo>
                  <a:lnTo>
                    <a:pt x="1" y="85781"/>
                  </a:lnTo>
                  <a:lnTo>
                    <a:pt x="52327" y="85781"/>
                  </a:lnTo>
                  <a:lnTo>
                    <a:pt x="56003" y="80267"/>
                  </a:lnTo>
                  <a:cubicBezTo>
                    <a:pt x="71076" y="57596"/>
                    <a:pt x="71076" y="28186"/>
                    <a:pt x="56003" y="5515"/>
                  </a:cubicBezTo>
                  <a:lnTo>
                    <a:pt x="523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17"/>
            <p:cNvSpPr/>
            <p:nvPr/>
          </p:nvSpPr>
          <p:spPr>
            <a:xfrm>
              <a:off x="3039175" y="2393050"/>
              <a:ext cx="306400" cy="919100"/>
            </a:xfrm>
            <a:custGeom>
              <a:rect b="b" l="l" r="r" t="t"/>
              <a:pathLst>
                <a:path extrusionOk="0" h="36764" w="12256">
                  <a:moveTo>
                    <a:pt x="1" y="0"/>
                  </a:moveTo>
                  <a:lnTo>
                    <a:pt x="1" y="36764"/>
                  </a:lnTo>
                  <a:lnTo>
                    <a:pt x="12255" y="36764"/>
                  </a:lnTo>
                  <a:lnTo>
                    <a:pt x="12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17"/>
            <p:cNvSpPr/>
            <p:nvPr/>
          </p:nvSpPr>
          <p:spPr>
            <a:xfrm>
              <a:off x="4264625" y="2393050"/>
              <a:ext cx="306375" cy="919100"/>
            </a:xfrm>
            <a:custGeom>
              <a:rect b="b" l="l" r="r" t="t"/>
              <a:pathLst>
                <a:path extrusionOk="0" h="36764" w="12255">
                  <a:moveTo>
                    <a:pt x="1" y="0"/>
                  </a:moveTo>
                  <a:lnTo>
                    <a:pt x="1" y="36764"/>
                  </a:lnTo>
                  <a:lnTo>
                    <a:pt x="12255" y="36764"/>
                  </a:lnTo>
                  <a:lnTo>
                    <a:pt x="12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117"/>
          <p:cNvGrpSpPr/>
          <p:nvPr/>
        </p:nvGrpSpPr>
        <p:grpSpPr>
          <a:xfrm>
            <a:off x="2426959" y="1639728"/>
            <a:ext cx="601032" cy="738243"/>
            <a:chOff x="1674650" y="238125"/>
            <a:chExt cx="4256600" cy="5228350"/>
          </a:xfrm>
        </p:grpSpPr>
        <p:sp>
          <p:nvSpPr>
            <p:cNvPr id="2996" name="Google Shape;2996;p117"/>
            <p:cNvSpPr/>
            <p:nvPr/>
          </p:nvSpPr>
          <p:spPr>
            <a:xfrm>
              <a:off x="1674650" y="238125"/>
              <a:ext cx="4256600" cy="4305600"/>
            </a:xfrm>
            <a:custGeom>
              <a:rect b="b" l="l" r="r" t="t"/>
              <a:pathLst>
                <a:path extrusionOk="0" h="172224" w="170264">
                  <a:moveTo>
                    <a:pt x="85144" y="0"/>
                  </a:moveTo>
                  <a:cubicBezTo>
                    <a:pt x="45269" y="0"/>
                    <a:pt x="13824" y="28430"/>
                    <a:pt x="6765" y="63600"/>
                  </a:cubicBezTo>
                  <a:cubicBezTo>
                    <a:pt x="1" y="97815"/>
                    <a:pt x="14755" y="131146"/>
                    <a:pt x="44411" y="148744"/>
                  </a:cubicBezTo>
                  <a:cubicBezTo>
                    <a:pt x="50563" y="152298"/>
                    <a:pt x="54386" y="158939"/>
                    <a:pt x="54386" y="166071"/>
                  </a:cubicBezTo>
                  <a:lnTo>
                    <a:pt x="85144" y="172223"/>
                  </a:lnTo>
                  <a:lnTo>
                    <a:pt x="115903" y="166071"/>
                  </a:lnTo>
                  <a:cubicBezTo>
                    <a:pt x="115903" y="158939"/>
                    <a:pt x="119702" y="152298"/>
                    <a:pt x="125853" y="148744"/>
                  </a:cubicBezTo>
                  <a:cubicBezTo>
                    <a:pt x="155509" y="131146"/>
                    <a:pt x="170263" y="97815"/>
                    <a:pt x="163499" y="63600"/>
                  </a:cubicBezTo>
                  <a:cubicBezTo>
                    <a:pt x="156416" y="28332"/>
                    <a:pt x="124849" y="0"/>
                    <a:pt x="85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17"/>
            <p:cNvSpPr/>
            <p:nvPr/>
          </p:nvSpPr>
          <p:spPr>
            <a:xfrm>
              <a:off x="3803250" y="238125"/>
              <a:ext cx="2128000" cy="4305600"/>
            </a:xfrm>
            <a:custGeom>
              <a:rect b="b" l="l" r="r" t="t"/>
              <a:pathLst>
                <a:path extrusionOk="0" h="172224" w="85120">
                  <a:moveTo>
                    <a:pt x="0" y="0"/>
                  </a:moveTo>
                  <a:lnTo>
                    <a:pt x="0" y="172223"/>
                  </a:lnTo>
                  <a:lnTo>
                    <a:pt x="30759" y="166071"/>
                  </a:lnTo>
                  <a:cubicBezTo>
                    <a:pt x="30759" y="158939"/>
                    <a:pt x="34558" y="152298"/>
                    <a:pt x="40709" y="148744"/>
                  </a:cubicBezTo>
                  <a:cubicBezTo>
                    <a:pt x="70365" y="131146"/>
                    <a:pt x="85119" y="97815"/>
                    <a:pt x="78355" y="63600"/>
                  </a:cubicBezTo>
                  <a:cubicBezTo>
                    <a:pt x="71272" y="28332"/>
                    <a:pt x="39705"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17"/>
            <p:cNvSpPr/>
            <p:nvPr/>
          </p:nvSpPr>
          <p:spPr>
            <a:xfrm>
              <a:off x="2726700" y="1711100"/>
              <a:ext cx="2153125" cy="3337500"/>
            </a:xfrm>
            <a:custGeom>
              <a:rect b="b" l="l" r="r" t="t"/>
              <a:pathLst>
                <a:path extrusionOk="0" h="133500" w="86125">
                  <a:moveTo>
                    <a:pt x="67669" y="17475"/>
                  </a:moveTo>
                  <a:lnTo>
                    <a:pt x="73698" y="23504"/>
                  </a:lnTo>
                  <a:cubicBezTo>
                    <a:pt x="72694" y="35562"/>
                    <a:pt x="64826" y="46028"/>
                    <a:pt x="53258" y="50072"/>
                  </a:cubicBezTo>
                  <a:lnTo>
                    <a:pt x="50194" y="51199"/>
                  </a:lnTo>
                  <a:lnTo>
                    <a:pt x="43062" y="80830"/>
                  </a:lnTo>
                  <a:lnTo>
                    <a:pt x="35930" y="51199"/>
                  </a:lnTo>
                  <a:lnTo>
                    <a:pt x="32842" y="50072"/>
                  </a:lnTo>
                  <a:cubicBezTo>
                    <a:pt x="21274" y="46028"/>
                    <a:pt x="13407" y="35562"/>
                    <a:pt x="12426" y="23504"/>
                  </a:cubicBezTo>
                  <a:lnTo>
                    <a:pt x="18456" y="17475"/>
                  </a:lnTo>
                  <a:lnTo>
                    <a:pt x="30759" y="29778"/>
                  </a:lnTo>
                  <a:lnTo>
                    <a:pt x="43062" y="17475"/>
                  </a:lnTo>
                  <a:lnTo>
                    <a:pt x="55366" y="29778"/>
                  </a:lnTo>
                  <a:lnTo>
                    <a:pt x="67669" y="17475"/>
                  </a:lnTo>
                  <a:close/>
                  <a:moveTo>
                    <a:pt x="18456" y="0"/>
                  </a:moveTo>
                  <a:lnTo>
                    <a:pt x="0" y="18455"/>
                  </a:lnTo>
                  <a:lnTo>
                    <a:pt x="0" y="21053"/>
                  </a:lnTo>
                  <a:cubicBezTo>
                    <a:pt x="0" y="38136"/>
                    <a:pt x="10074" y="53527"/>
                    <a:pt x="25465" y="60414"/>
                  </a:cubicBezTo>
                  <a:lnTo>
                    <a:pt x="43062" y="133499"/>
                  </a:lnTo>
                  <a:lnTo>
                    <a:pt x="60635" y="60414"/>
                  </a:lnTo>
                  <a:cubicBezTo>
                    <a:pt x="76027" y="53527"/>
                    <a:pt x="86124" y="38136"/>
                    <a:pt x="86124" y="21053"/>
                  </a:cubicBezTo>
                  <a:lnTo>
                    <a:pt x="86124" y="18455"/>
                  </a:lnTo>
                  <a:lnTo>
                    <a:pt x="67669" y="0"/>
                  </a:lnTo>
                  <a:lnTo>
                    <a:pt x="55366" y="12303"/>
                  </a:lnTo>
                  <a:lnTo>
                    <a:pt x="43062" y="0"/>
                  </a:lnTo>
                  <a:lnTo>
                    <a:pt x="30759" y="12303"/>
                  </a:lnTo>
                  <a:lnTo>
                    <a:pt x="184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17"/>
            <p:cNvSpPr/>
            <p:nvPr/>
          </p:nvSpPr>
          <p:spPr>
            <a:xfrm>
              <a:off x="3803250" y="1711100"/>
              <a:ext cx="1076575" cy="3337500"/>
            </a:xfrm>
            <a:custGeom>
              <a:rect b="b" l="l" r="r" t="t"/>
              <a:pathLst>
                <a:path extrusionOk="0" h="133500" w="43063">
                  <a:moveTo>
                    <a:pt x="0" y="0"/>
                  </a:moveTo>
                  <a:lnTo>
                    <a:pt x="0" y="17475"/>
                  </a:lnTo>
                  <a:lnTo>
                    <a:pt x="12304" y="29778"/>
                  </a:lnTo>
                  <a:lnTo>
                    <a:pt x="24607" y="17475"/>
                  </a:lnTo>
                  <a:lnTo>
                    <a:pt x="30636" y="23504"/>
                  </a:lnTo>
                  <a:cubicBezTo>
                    <a:pt x="29632" y="35562"/>
                    <a:pt x="21764" y="46028"/>
                    <a:pt x="10196" y="50072"/>
                  </a:cubicBezTo>
                  <a:lnTo>
                    <a:pt x="7132" y="51199"/>
                  </a:lnTo>
                  <a:lnTo>
                    <a:pt x="0" y="80830"/>
                  </a:lnTo>
                  <a:lnTo>
                    <a:pt x="0" y="133499"/>
                  </a:lnTo>
                  <a:lnTo>
                    <a:pt x="17573" y="60414"/>
                  </a:lnTo>
                  <a:cubicBezTo>
                    <a:pt x="32965" y="53527"/>
                    <a:pt x="43062" y="38136"/>
                    <a:pt x="43062" y="21053"/>
                  </a:cubicBezTo>
                  <a:lnTo>
                    <a:pt x="43062" y="18455"/>
                  </a:lnTo>
                  <a:lnTo>
                    <a:pt x="24607" y="0"/>
                  </a:lnTo>
                  <a:lnTo>
                    <a:pt x="12304" y="1230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17"/>
            <p:cNvSpPr/>
            <p:nvPr/>
          </p:nvSpPr>
          <p:spPr>
            <a:xfrm>
              <a:off x="3034275" y="4389900"/>
              <a:ext cx="1537950" cy="1076575"/>
            </a:xfrm>
            <a:custGeom>
              <a:rect b="b" l="l" r="r" t="t"/>
              <a:pathLst>
                <a:path extrusionOk="0" h="43063" w="61518">
                  <a:moveTo>
                    <a:pt x="1" y="0"/>
                  </a:moveTo>
                  <a:lnTo>
                    <a:pt x="1" y="12304"/>
                  </a:lnTo>
                  <a:cubicBezTo>
                    <a:pt x="1" y="29288"/>
                    <a:pt x="13775" y="43062"/>
                    <a:pt x="30759" y="43062"/>
                  </a:cubicBezTo>
                  <a:cubicBezTo>
                    <a:pt x="47719" y="43062"/>
                    <a:pt x="61518" y="29288"/>
                    <a:pt x="61518" y="12304"/>
                  </a:cubicBezTo>
                  <a:lnTo>
                    <a:pt x="615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17"/>
            <p:cNvSpPr/>
            <p:nvPr/>
          </p:nvSpPr>
          <p:spPr>
            <a:xfrm>
              <a:off x="3803250" y="4389900"/>
              <a:ext cx="768975" cy="1076575"/>
            </a:xfrm>
            <a:custGeom>
              <a:rect b="b" l="l" r="r" t="t"/>
              <a:pathLst>
                <a:path extrusionOk="0" h="43063" w="30759">
                  <a:moveTo>
                    <a:pt x="0" y="0"/>
                  </a:moveTo>
                  <a:lnTo>
                    <a:pt x="0" y="43062"/>
                  </a:lnTo>
                  <a:cubicBezTo>
                    <a:pt x="16960" y="43062"/>
                    <a:pt x="30759" y="29288"/>
                    <a:pt x="30759" y="12304"/>
                  </a:cubicBezTo>
                  <a:lnTo>
                    <a:pt x="307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sp>
        <p:nvSpPr>
          <p:cNvPr id="3006" name="Google Shape;3006;p118"/>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Implement demand response programs to incentivize participants in targeted areas to reduce electricity usage during peak demand periods</a:t>
            </a:r>
            <a:endParaRPr/>
          </a:p>
          <a:p>
            <a:pPr indent="-279400" lvl="0" marL="457200" rtl="0" algn="l">
              <a:spcBef>
                <a:spcPts val="0"/>
              </a:spcBef>
              <a:spcAft>
                <a:spcPts val="0"/>
              </a:spcAft>
              <a:buSzPts val="800"/>
              <a:buChar char="●"/>
            </a:pPr>
            <a:r>
              <a:rPr lang="en"/>
              <a:t>T</a:t>
            </a:r>
            <a:r>
              <a:rPr lang="en"/>
              <a:t>ime-of-use pricing plans that encourage customers to shift energy-intensive activities to off-peak hours would reduce strain on the grid and lower energy costs</a:t>
            </a:r>
            <a:endParaRPr/>
          </a:p>
        </p:txBody>
      </p:sp>
      <p:sp>
        <p:nvSpPr>
          <p:cNvPr id="3007" name="Google Shape;3007;p118"/>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Demand Response &amp; Time-of-Use Pricing</a:t>
            </a:r>
            <a:endParaRPr sz="31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1" name="Shape 3011"/>
        <p:cNvGrpSpPr/>
        <p:nvPr/>
      </p:nvGrpSpPr>
      <p:grpSpPr>
        <a:xfrm>
          <a:off x="0" y="0"/>
          <a:ext cx="0" cy="0"/>
          <a:chOff x="0" y="0"/>
          <a:chExt cx="0" cy="0"/>
        </a:xfrm>
      </p:grpSpPr>
      <p:sp>
        <p:nvSpPr>
          <p:cNvPr id="3012" name="Google Shape;3012;p119"/>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Encourage adoption of energy-efficient </a:t>
            </a:r>
            <a:r>
              <a:rPr lang="en"/>
              <a:t>technologies</a:t>
            </a:r>
            <a:endParaRPr/>
          </a:p>
          <a:p>
            <a:pPr indent="-279400" lvl="0" marL="457200" rtl="0" algn="l">
              <a:spcBef>
                <a:spcPts val="0"/>
              </a:spcBef>
              <a:spcAft>
                <a:spcPts val="0"/>
              </a:spcAft>
              <a:buSzPts val="800"/>
              <a:buChar char="●"/>
            </a:pPr>
            <a:r>
              <a:rPr lang="en"/>
              <a:t>Make sure incentives match the needs and preferences of target demographic such as income level, property household, &amp; customer class</a:t>
            </a:r>
            <a:endParaRPr/>
          </a:p>
        </p:txBody>
      </p:sp>
      <p:sp>
        <p:nvSpPr>
          <p:cNvPr id="3013" name="Google Shape;3013;p119"/>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Incentive Programs</a:t>
            </a:r>
            <a:endParaRPr/>
          </a:p>
        </p:txBody>
      </p:sp>
      <p:pic>
        <p:nvPicPr>
          <p:cNvPr id="3014" name="Google Shape;3014;p119"/>
          <p:cNvPicPr preferRelativeResize="0"/>
          <p:nvPr/>
        </p:nvPicPr>
        <p:blipFill>
          <a:blip r:embed="rId3">
            <a:alphaModFix/>
          </a:blip>
          <a:stretch>
            <a:fillRect/>
          </a:stretch>
        </p:blipFill>
        <p:spPr>
          <a:xfrm>
            <a:off x="5877223" y="374473"/>
            <a:ext cx="1736925" cy="1736950"/>
          </a:xfrm>
          <a:prstGeom prst="rect">
            <a:avLst/>
          </a:prstGeom>
          <a:noFill/>
          <a:ln>
            <a:noFill/>
          </a:ln>
        </p:spPr>
      </p:pic>
      <p:pic>
        <p:nvPicPr>
          <p:cNvPr id="3015" name="Google Shape;3015;p119"/>
          <p:cNvPicPr preferRelativeResize="0"/>
          <p:nvPr/>
        </p:nvPicPr>
        <p:blipFill>
          <a:blip r:embed="rId4">
            <a:alphaModFix/>
          </a:blip>
          <a:stretch>
            <a:fillRect/>
          </a:stretch>
        </p:blipFill>
        <p:spPr>
          <a:xfrm>
            <a:off x="399496" y="2102333"/>
            <a:ext cx="1449100" cy="14491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120"/>
          <p:cNvSpPr txBox="1"/>
          <p:nvPr>
            <p:ph idx="1" type="subTitle"/>
          </p:nvPr>
        </p:nvSpPr>
        <p:spPr>
          <a:xfrm>
            <a:off x="186675" y="1336875"/>
            <a:ext cx="2863500" cy="13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200">
                <a:solidFill>
                  <a:schemeClr val="accent6"/>
                </a:solidFill>
              </a:rPr>
              <a:t>Introduce energy-efficient technologies such as </a:t>
            </a:r>
            <a:r>
              <a:rPr b="1" i="1" lang="en" sz="1200">
                <a:solidFill>
                  <a:schemeClr val="accent6"/>
                </a:solidFill>
              </a:rPr>
              <a:t>LED lighting, smart thermostats, and energy-efficient appliances</a:t>
            </a:r>
            <a:r>
              <a:rPr i="1" lang="en" sz="1200">
                <a:solidFill>
                  <a:schemeClr val="accent6"/>
                </a:solidFill>
              </a:rPr>
              <a:t> through subsidized or discounted programs</a:t>
            </a:r>
            <a:endParaRPr i="1" sz="1200">
              <a:solidFill>
                <a:schemeClr val="accent6"/>
              </a:solidFill>
            </a:endParaRPr>
          </a:p>
        </p:txBody>
      </p:sp>
      <p:sp>
        <p:nvSpPr>
          <p:cNvPr id="3021" name="Google Shape;3021;p120"/>
          <p:cNvSpPr txBox="1"/>
          <p:nvPr>
            <p:ph type="title"/>
          </p:nvPr>
        </p:nvSpPr>
        <p:spPr>
          <a:xfrm>
            <a:off x="1226875" y="241125"/>
            <a:ext cx="4135500" cy="5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Technology Integration</a:t>
            </a:r>
            <a:endParaRPr sz="2800"/>
          </a:p>
        </p:txBody>
      </p:sp>
      <p:pic>
        <p:nvPicPr>
          <p:cNvPr id="3022" name="Google Shape;3022;p120"/>
          <p:cNvPicPr preferRelativeResize="0"/>
          <p:nvPr/>
        </p:nvPicPr>
        <p:blipFill>
          <a:blip r:embed="rId3">
            <a:alphaModFix/>
          </a:blip>
          <a:stretch>
            <a:fillRect/>
          </a:stretch>
        </p:blipFill>
        <p:spPr>
          <a:xfrm>
            <a:off x="4118169" y="0"/>
            <a:ext cx="5020663" cy="5143501"/>
          </a:xfrm>
          <a:prstGeom prst="rect">
            <a:avLst/>
          </a:prstGeom>
          <a:noFill/>
          <a:ln>
            <a:noFill/>
          </a:ln>
        </p:spPr>
      </p:pic>
      <p:grpSp>
        <p:nvGrpSpPr>
          <p:cNvPr id="3023" name="Google Shape;3023;p120"/>
          <p:cNvGrpSpPr/>
          <p:nvPr/>
        </p:nvGrpSpPr>
        <p:grpSpPr>
          <a:xfrm rot="5400000">
            <a:off x="8358462" y="4192114"/>
            <a:ext cx="646037" cy="180671"/>
            <a:chOff x="3546149" y="1286052"/>
            <a:chExt cx="646037" cy="180671"/>
          </a:xfrm>
        </p:grpSpPr>
        <p:sp>
          <p:nvSpPr>
            <p:cNvPr id="3024" name="Google Shape;3024;p120"/>
            <p:cNvSpPr/>
            <p:nvPr/>
          </p:nvSpPr>
          <p:spPr>
            <a:xfrm>
              <a:off x="3550264" y="1286052"/>
              <a:ext cx="27996" cy="26561"/>
            </a:xfrm>
            <a:custGeom>
              <a:rect b="b" l="l" r="r" t="t"/>
              <a:pathLst>
                <a:path extrusionOk="0" h="981" w="1034">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20"/>
            <p:cNvSpPr/>
            <p:nvPr/>
          </p:nvSpPr>
          <p:spPr>
            <a:xfrm>
              <a:off x="3619387"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20"/>
            <p:cNvSpPr/>
            <p:nvPr/>
          </p:nvSpPr>
          <p:spPr>
            <a:xfrm>
              <a:off x="3687697"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20"/>
            <p:cNvSpPr/>
            <p:nvPr/>
          </p:nvSpPr>
          <p:spPr>
            <a:xfrm>
              <a:off x="3755980"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20"/>
            <p:cNvSpPr/>
            <p:nvPr/>
          </p:nvSpPr>
          <p:spPr>
            <a:xfrm>
              <a:off x="3824291" y="1287081"/>
              <a:ext cx="26371" cy="26371"/>
            </a:xfrm>
            <a:custGeom>
              <a:rect b="b" l="l" r="r" t="t"/>
              <a:pathLst>
                <a:path extrusionOk="0" h="974" w="974">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20"/>
            <p:cNvSpPr/>
            <p:nvPr/>
          </p:nvSpPr>
          <p:spPr>
            <a:xfrm>
              <a:off x="3888485" y="1287081"/>
              <a:ext cx="31299" cy="26750"/>
            </a:xfrm>
            <a:custGeom>
              <a:rect b="b" l="l" r="r" t="t"/>
              <a:pathLst>
                <a:path extrusionOk="0" h="988" w="1156">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20"/>
            <p:cNvSpPr/>
            <p:nvPr/>
          </p:nvSpPr>
          <p:spPr>
            <a:xfrm>
              <a:off x="3960911" y="1287081"/>
              <a:ext cx="26371" cy="26371"/>
            </a:xfrm>
            <a:custGeom>
              <a:rect b="b" l="l" r="r" t="t"/>
              <a:pathLst>
                <a:path extrusionOk="0" h="974" w="974">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20"/>
            <p:cNvSpPr/>
            <p:nvPr/>
          </p:nvSpPr>
          <p:spPr>
            <a:xfrm>
              <a:off x="4028382" y="1286052"/>
              <a:ext cx="28023" cy="26561"/>
            </a:xfrm>
            <a:custGeom>
              <a:rect b="b" l="l" r="r" t="t"/>
              <a:pathLst>
                <a:path extrusionOk="0" h="981" w="1035">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20"/>
            <p:cNvSpPr/>
            <p:nvPr/>
          </p:nvSpPr>
          <p:spPr>
            <a:xfrm>
              <a:off x="4097531" y="1287081"/>
              <a:ext cx="26344" cy="26371"/>
            </a:xfrm>
            <a:custGeom>
              <a:rect b="b" l="l" r="r" t="t"/>
              <a:pathLst>
                <a:path extrusionOk="0" h="974" w="973">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20"/>
            <p:cNvSpPr/>
            <p:nvPr/>
          </p:nvSpPr>
          <p:spPr>
            <a:xfrm>
              <a:off x="4165842" y="1287081"/>
              <a:ext cx="26344" cy="26371"/>
            </a:xfrm>
            <a:custGeom>
              <a:rect b="b" l="l" r="r" t="t"/>
              <a:pathLst>
                <a:path extrusionOk="0" h="974" w="973">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20"/>
            <p:cNvSpPr/>
            <p:nvPr/>
          </p:nvSpPr>
          <p:spPr>
            <a:xfrm>
              <a:off x="3550264" y="1336466"/>
              <a:ext cx="27996" cy="26561"/>
            </a:xfrm>
            <a:custGeom>
              <a:rect b="b" l="l" r="r" t="t"/>
              <a:pathLst>
                <a:path extrusionOk="0" h="981" w="1034">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20"/>
            <p:cNvSpPr/>
            <p:nvPr/>
          </p:nvSpPr>
          <p:spPr>
            <a:xfrm>
              <a:off x="3614432" y="1338117"/>
              <a:ext cx="31299" cy="26100"/>
            </a:xfrm>
            <a:custGeom>
              <a:rect b="b" l="l" r="r" t="t"/>
              <a:pathLst>
                <a:path extrusionOk="0" h="964" w="1156">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20"/>
            <p:cNvSpPr/>
            <p:nvPr/>
          </p:nvSpPr>
          <p:spPr>
            <a:xfrm>
              <a:off x="3682742" y="1338117"/>
              <a:ext cx="31299" cy="26100"/>
            </a:xfrm>
            <a:custGeom>
              <a:rect b="b" l="l" r="r" t="t"/>
              <a:pathLst>
                <a:path extrusionOk="0" h="964" w="1156">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20"/>
            <p:cNvSpPr/>
            <p:nvPr/>
          </p:nvSpPr>
          <p:spPr>
            <a:xfrm>
              <a:off x="3755168" y="1336466"/>
              <a:ext cx="28023" cy="26561"/>
            </a:xfrm>
            <a:custGeom>
              <a:rect b="b" l="l" r="r" t="t"/>
              <a:pathLst>
                <a:path extrusionOk="0" h="981" w="1035">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20"/>
            <p:cNvSpPr/>
            <p:nvPr/>
          </p:nvSpPr>
          <p:spPr>
            <a:xfrm>
              <a:off x="3819363" y="1338117"/>
              <a:ext cx="31299" cy="26100"/>
            </a:xfrm>
            <a:custGeom>
              <a:rect b="b" l="l" r="r" t="t"/>
              <a:pathLst>
                <a:path extrusionOk="0" h="964" w="1156">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20"/>
            <p:cNvSpPr/>
            <p:nvPr/>
          </p:nvSpPr>
          <p:spPr>
            <a:xfrm>
              <a:off x="3888485" y="1338117"/>
              <a:ext cx="31299" cy="26100"/>
            </a:xfrm>
            <a:custGeom>
              <a:rect b="b" l="l" r="r" t="t"/>
              <a:pathLst>
                <a:path extrusionOk="0" h="964" w="1156">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20"/>
            <p:cNvSpPr/>
            <p:nvPr/>
          </p:nvSpPr>
          <p:spPr>
            <a:xfrm>
              <a:off x="3960099" y="1336466"/>
              <a:ext cx="27996" cy="26561"/>
            </a:xfrm>
            <a:custGeom>
              <a:rect b="b" l="l" r="r" t="t"/>
              <a:pathLst>
                <a:path extrusionOk="0" h="981" w="1034">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20"/>
            <p:cNvSpPr/>
            <p:nvPr/>
          </p:nvSpPr>
          <p:spPr>
            <a:xfrm>
              <a:off x="4028382" y="1336466"/>
              <a:ext cx="28023" cy="26561"/>
            </a:xfrm>
            <a:custGeom>
              <a:rect b="b" l="l" r="r" t="t"/>
              <a:pathLst>
                <a:path extrusionOk="0" h="981" w="1035">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20"/>
            <p:cNvSpPr/>
            <p:nvPr/>
          </p:nvSpPr>
          <p:spPr>
            <a:xfrm>
              <a:off x="4092577" y="1338117"/>
              <a:ext cx="31299" cy="26100"/>
            </a:xfrm>
            <a:custGeom>
              <a:rect b="b" l="l" r="r" t="t"/>
              <a:pathLst>
                <a:path extrusionOk="0" h="964" w="1156">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20"/>
            <p:cNvSpPr/>
            <p:nvPr/>
          </p:nvSpPr>
          <p:spPr>
            <a:xfrm>
              <a:off x="4160887" y="1338117"/>
              <a:ext cx="31299" cy="26100"/>
            </a:xfrm>
            <a:custGeom>
              <a:rect b="b" l="l" r="r" t="t"/>
              <a:pathLst>
                <a:path extrusionOk="0" h="964" w="1156">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20"/>
            <p:cNvSpPr/>
            <p:nvPr/>
          </p:nvSpPr>
          <p:spPr>
            <a:xfrm>
              <a:off x="3550264" y="1387285"/>
              <a:ext cx="27996" cy="26561"/>
            </a:xfrm>
            <a:custGeom>
              <a:rect b="b" l="l" r="r" t="t"/>
              <a:pathLst>
                <a:path extrusionOk="0" h="981" w="1034">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20"/>
            <p:cNvSpPr/>
            <p:nvPr/>
          </p:nvSpPr>
          <p:spPr>
            <a:xfrm>
              <a:off x="3619387"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20"/>
            <p:cNvSpPr/>
            <p:nvPr/>
          </p:nvSpPr>
          <p:spPr>
            <a:xfrm>
              <a:off x="3687697"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20"/>
            <p:cNvSpPr/>
            <p:nvPr/>
          </p:nvSpPr>
          <p:spPr>
            <a:xfrm>
              <a:off x="3755980"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20"/>
            <p:cNvSpPr/>
            <p:nvPr/>
          </p:nvSpPr>
          <p:spPr>
            <a:xfrm>
              <a:off x="3824291" y="1388314"/>
              <a:ext cx="26371" cy="27183"/>
            </a:xfrm>
            <a:custGeom>
              <a:rect b="b" l="l" r="r" t="t"/>
              <a:pathLst>
                <a:path extrusionOk="0" h="1004" w="974">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20"/>
            <p:cNvSpPr/>
            <p:nvPr/>
          </p:nvSpPr>
          <p:spPr>
            <a:xfrm>
              <a:off x="3888485" y="1388314"/>
              <a:ext cx="31299" cy="26913"/>
            </a:xfrm>
            <a:custGeom>
              <a:rect b="b" l="l" r="r" t="t"/>
              <a:pathLst>
                <a:path extrusionOk="0" h="994" w="1156">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20"/>
            <p:cNvSpPr/>
            <p:nvPr/>
          </p:nvSpPr>
          <p:spPr>
            <a:xfrm>
              <a:off x="3960911" y="1388314"/>
              <a:ext cx="26371" cy="27183"/>
            </a:xfrm>
            <a:custGeom>
              <a:rect b="b" l="l" r="r" t="t"/>
              <a:pathLst>
                <a:path extrusionOk="0" h="1004" w="974">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20"/>
            <p:cNvSpPr/>
            <p:nvPr/>
          </p:nvSpPr>
          <p:spPr>
            <a:xfrm>
              <a:off x="4028382" y="1387285"/>
              <a:ext cx="28023" cy="26561"/>
            </a:xfrm>
            <a:custGeom>
              <a:rect b="b" l="l" r="r" t="t"/>
              <a:pathLst>
                <a:path extrusionOk="0" h="981" w="1035">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20"/>
            <p:cNvSpPr/>
            <p:nvPr/>
          </p:nvSpPr>
          <p:spPr>
            <a:xfrm>
              <a:off x="4097531" y="1388314"/>
              <a:ext cx="26344" cy="27183"/>
            </a:xfrm>
            <a:custGeom>
              <a:rect b="b" l="l" r="r" t="t"/>
              <a:pathLst>
                <a:path extrusionOk="0" h="1004" w="973">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20"/>
            <p:cNvSpPr/>
            <p:nvPr/>
          </p:nvSpPr>
          <p:spPr>
            <a:xfrm>
              <a:off x="4165842" y="1388314"/>
              <a:ext cx="26344" cy="27183"/>
            </a:xfrm>
            <a:custGeom>
              <a:rect b="b" l="l" r="r" t="t"/>
              <a:pathLst>
                <a:path extrusionOk="0" h="1004" w="973">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20"/>
            <p:cNvSpPr/>
            <p:nvPr/>
          </p:nvSpPr>
          <p:spPr>
            <a:xfrm>
              <a:off x="3546149" y="1439323"/>
              <a:ext cx="31299" cy="26506"/>
            </a:xfrm>
            <a:custGeom>
              <a:rect b="b" l="l" r="r" t="t"/>
              <a:pathLst>
                <a:path extrusionOk="0" h="979" w="1156">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20"/>
            <p:cNvSpPr/>
            <p:nvPr/>
          </p:nvSpPr>
          <p:spPr>
            <a:xfrm>
              <a:off x="3619387"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20"/>
            <p:cNvSpPr/>
            <p:nvPr/>
          </p:nvSpPr>
          <p:spPr>
            <a:xfrm>
              <a:off x="3687697"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20"/>
            <p:cNvSpPr/>
            <p:nvPr/>
          </p:nvSpPr>
          <p:spPr>
            <a:xfrm>
              <a:off x="3755980"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20"/>
            <p:cNvSpPr/>
            <p:nvPr/>
          </p:nvSpPr>
          <p:spPr>
            <a:xfrm>
              <a:off x="3824291" y="1439323"/>
              <a:ext cx="26371" cy="26371"/>
            </a:xfrm>
            <a:custGeom>
              <a:rect b="b" l="l" r="r" t="t"/>
              <a:pathLst>
                <a:path extrusionOk="0" h="974" w="974">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20"/>
            <p:cNvSpPr/>
            <p:nvPr/>
          </p:nvSpPr>
          <p:spPr>
            <a:xfrm>
              <a:off x="3891789" y="1440163"/>
              <a:ext cx="28835" cy="26561"/>
            </a:xfrm>
            <a:custGeom>
              <a:rect b="b" l="l" r="r" t="t"/>
              <a:pathLst>
                <a:path extrusionOk="0" h="981" w="1065">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20"/>
            <p:cNvSpPr/>
            <p:nvPr/>
          </p:nvSpPr>
          <p:spPr>
            <a:xfrm>
              <a:off x="3960911" y="1439323"/>
              <a:ext cx="26371" cy="26371"/>
            </a:xfrm>
            <a:custGeom>
              <a:rect b="b" l="l" r="r" t="t"/>
              <a:pathLst>
                <a:path extrusionOk="0" h="974" w="974">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20"/>
            <p:cNvSpPr/>
            <p:nvPr/>
          </p:nvSpPr>
          <p:spPr>
            <a:xfrm>
              <a:off x="4024267" y="1439323"/>
              <a:ext cx="31326" cy="26506"/>
            </a:xfrm>
            <a:custGeom>
              <a:rect b="b" l="l" r="r" t="t"/>
              <a:pathLst>
                <a:path extrusionOk="0" h="979" w="1157">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20"/>
            <p:cNvSpPr/>
            <p:nvPr/>
          </p:nvSpPr>
          <p:spPr>
            <a:xfrm>
              <a:off x="4097531" y="1439323"/>
              <a:ext cx="26344" cy="26371"/>
            </a:xfrm>
            <a:custGeom>
              <a:rect b="b" l="l" r="r" t="t"/>
              <a:pathLst>
                <a:path extrusionOk="0" h="974" w="973">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20"/>
            <p:cNvSpPr/>
            <p:nvPr/>
          </p:nvSpPr>
          <p:spPr>
            <a:xfrm>
              <a:off x="4165842" y="1439323"/>
              <a:ext cx="26344" cy="26371"/>
            </a:xfrm>
            <a:custGeom>
              <a:rect b="b" l="l" r="r" t="t"/>
              <a:pathLst>
                <a:path extrusionOk="0" h="974" w="973">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4" name="Google Shape;3064;p120"/>
          <p:cNvSpPr txBox="1"/>
          <p:nvPr>
            <p:ph idx="1" type="subTitle"/>
          </p:nvPr>
        </p:nvSpPr>
        <p:spPr>
          <a:xfrm>
            <a:off x="940525" y="2880475"/>
            <a:ext cx="3094800" cy="10056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i="1" lang="en" sz="1200">
                <a:solidFill>
                  <a:schemeClr val="accent6"/>
                </a:solidFill>
              </a:rPr>
              <a:t>Provide </a:t>
            </a:r>
            <a:r>
              <a:rPr b="1" i="1" lang="en" sz="1200">
                <a:solidFill>
                  <a:schemeClr val="accent6"/>
                </a:solidFill>
              </a:rPr>
              <a:t>training and support</a:t>
            </a:r>
            <a:r>
              <a:rPr i="1" lang="en" sz="1200">
                <a:solidFill>
                  <a:schemeClr val="accent6"/>
                </a:solidFill>
              </a:rPr>
              <a:t> for the installation, operation, and maintenance of these technologies to ensure maximum effectiveness.</a:t>
            </a:r>
            <a:endParaRPr i="1" sz="1200">
              <a:solidFill>
                <a:schemeClr val="accent6"/>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8" name="Shape 3068"/>
        <p:cNvGrpSpPr/>
        <p:nvPr/>
      </p:nvGrpSpPr>
      <p:grpSpPr>
        <a:xfrm>
          <a:off x="0" y="0"/>
          <a:ext cx="0" cy="0"/>
          <a:chOff x="0" y="0"/>
          <a:chExt cx="0" cy="0"/>
        </a:xfrm>
      </p:grpSpPr>
      <p:sp>
        <p:nvSpPr>
          <p:cNvPr id="3069" name="Google Shape;3069;p121"/>
          <p:cNvSpPr txBox="1"/>
          <p:nvPr>
            <p:ph idx="2"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Policy Support</a:t>
            </a:r>
            <a:endParaRPr/>
          </a:p>
        </p:txBody>
      </p:sp>
      <p:sp>
        <p:nvSpPr>
          <p:cNvPr id="3070" name="Google Shape;3070;p121"/>
          <p:cNvSpPr txBox="1"/>
          <p:nvPr>
            <p:ph idx="1" type="subTitle"/>
          </p:nvPr>
        </p:nvSpPr>
        <p:spPr>
          <a:xfrm>
            <a:off x="873213" y="2630550"/>
            <a:ext cx="4320600" cy="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support for policies at local, regional, and national levels to create an enabling environment for energy conservation</a:t>
            </a:r>
            <a:endParaRPr/>
          </a:p>
        </p:txBody>
      </p:sp>
      <p:sp>
        <p:nvSpPr>
          <p:cNvPr id="3071" name="Google Shape;3071;p121"/>
          <p:cNvSpPr txBox="1"/>
          <p:nvPr>
            <p:ph type="title"/>
          </p:nvPr>
        </p:nvSpPr>
        <p:spPr>
          <a:xfrm>
            <a:off x="873225" y="2050875"/>
            <a:ext cx="23934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Advocacy</a:t>
            </a:r>
            <a:endParaRPr/>
          </a:p>
        </p:txBody>
      </p:sp>
      <p:sp>
        <p:nvSpPr>
          <p:cNvPr id="3072" name="Google Shape;3072;p121"/>
          <p:cNvSpPr txBox="1"/>
          <p:nvPr>
            <p:ph idx="3" type="title"/>
          </p:nvPr>
        </p:nvSpPr>
        <p:spPr>
          <a:xfrm>
            <a:off x="5012175" y="3105075"/>
            <a:ext cx="3258600" cy="57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What does it include?</a:t>
            </a:r>
            <a:endParaRPr/>
          </a:p>
        </p:txBody>
      </p:sp>
      <p:sp>
        <p:nvSpPr>
          <p:cNvPr id="3073" name="Google Shape;3073;p121"/>
          <p:cNvSpPr txBox="1"/>
          <p:nvPr>
            <p:ph idx="4" type="subTitle"/>
          </p:nvPr>
        </p:nvSpPr>
        <p:spPr>
          <a:xfrm>
            <a:off x="3950063" y="3684650"/>
            <a:ext cx="4320600" cy="73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a:t>
            </a:r>
            <a:r>
              <a:rPr lang="en"/>
              <a:t>uilding codes that mandate energy-efficient construction standards, incentives for renewable energy adoption, or demand-side</a:t>
            </a:r>
            <a:endParaRPr/>
          </a:p>
        </p:txBody>
      </p:sp>
      <p:grpSp>
        <p:nvGrpSpPr>
          <p:cNvPr id="3074" name="Google Shape;3074;p121"/>
          <p:cNvGrpSpPr/>
          <p:nvPr/>
        </p:nvGrpSpPr>
        <p:grpSpPr>
          <a:xfrm>
            <a:off x="7493457" y="2630549"/>
            <a:ext cx="701645" cy="411135"/>
            <a:chOff x="1190625" y="1320800"/>
            <a:chExt cx="5228350" cy="3063600"/>
          </a:xfrm>
        </p:grpSpPr>
        <p:sp>
          <p:nvSpPr>
            <p:cNvPr id="3075" name="Google Shape;3075;p121"/>
            <p:cNvSpPr/>
            <p:nvPr/>
          </p:nvSpPr>
          <p:spPr>
            <a:xfrm>
              <a:off x="2875600" y="1320800"/>
              <a:ext cx="3543375" cy="1838175"/>
            </a:xfrm>
            <a:custGeom>
              <a:rect b="b" l="l" r="r" t="t"/>
              <a:pathLst>
                <a:path extrusionOk="0" h="73527" w="141735">
                  <a:moveTo>
                    <a:pt x="0" y="0"/>
                  </a:moveTo>
                  <a:lnTo>
                    <a:pt x="61272" y="73526"/>
                  </a:lnTo>
                  <a:lnTo>
                    <a:pt x="119603" y="73526"/>
                  </a:lnTo>
                  <a:lnTo>
                    <a:pt x="141734" y="59728"/>
                  </a:lnTo>
                  <a:lnTo>
                    <a:pt x="129406" y="52081"/>
                  </a:lnTo>
                  <a:lnTo>
                    <a:pt x="141734" y="44410"/>
                  </a:lnTo>
                  <a:lnTo>
                    <a:pt x="129406" y="36763"/>
                  </a:lnTo>
                  <a:lnTo>
                    <a:pt x="141734" y="29092"/>
                  </a:lnTo>
                  <a:lnTo>
                    <a:pt x="129406" y="21445"/>
                  </a:lnTo>
                  <a:lnTo>
                    <a:pt x="141734" y="13774"/>
                  </a:lnTo>
                  <a:lnTo>
                    <a:pt x="1196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21"/>
            <p:cNvSpPr/>
            <p:nvPr/>
          </p:nvSpPr>
          <p:spPr>
            <a:xfrm>
              <a:off x="1190625" y="2086675"/>
              <a:ext cx="3369975" cy="2297725"/>
            </a:xfrm>
            <a:custGeom>
              <a:rect b="b" l="l" r="r" t="t"/>
              <a:pathLst>
                <a:path extrusionOk="0" h="91909" w="134799">
                  <a:moveTo>
                    <a:pt x="0" y="1"/>
                  </a:moveTo>
                  <a:lnTo>
                    <a:pt x="0" y="61273"/>
                  </a:lnTo>
                  <a:cubicBezTo>
                    <a:pt x="0" y="81125"/>
                    <a:pt x="34680" y="91909"/>
                    <a:pt x="67399" y="91909"/>
                  </a:cubicBezTo>
                  <a:cubicBezTo>
                    <a:pt x="100118" y="91909"/>
                    <a:pt x="134798" y="81125"/>
                    <a:pt x="134798" y="61273"/>
                  </a:cubicBezTo>
                  <a:lnTo>
                    <a:pt x="1347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21"/>
            <p:cNvSpPr/>
            <p:nvPr/>
          </p:nvSpPr>
          <p:spPr>
            <a:xfrm>
              <a:off x="2875600" y="2086675"/>
              <a:ext cx="1685000" cy="2297725"/>
            </a:xfrm>
            <a:custGeom>
              <a:rect b="b" l="l" r="r" t="t"/>
              <a:pathLst>
                <a:path extrusionOk="0" h="91909" w="67400">
                  <a:moveTo>
                    <a:pt x="0" y="1"/>
                  </a:moveTo>
                  <a:lnTo>
                    <a:pt x="0" y="91909"/>
                  </a:lnTo>
                  <a:cubicBezTo>
                    <a:pt x="32719" y="91909"/>
                    <a:pt x="67399" y="81125"/>
                    <a:pt x="67399" y="61273"/>
                  </a:cubicBezTo>
                  <a:lnTo>
                    <a:pt x="67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21"/>
            <p:cNvSpPr/>
            <p:nvPr/>
          </p:nvSpPr>
          <p:spPr>
            <a:xfrm>
              <a:off x="1190625" y="1320800"/>
              <a:ext cx="3369975" cy="1531800"/>
            </a:xfrm>
            <a:custGeom>
              <a:rect b="b" l="l" r="r" t="t"/>
              <a:pathLst>
                <a:path extrusionOk="0" h="61272" w="134799">
                  <a:moveTo>
                    <a:pt x="67399" y="0"/>
                  </a:moveTo>
                  <a:cubicBezTo>
                    <a:pt x="34680" y="0"/>
                    <a:pt x="0" y="10784"/>
                    <a:pt x="0" y="30636"/>
                  </a:cubicBezTo>
                  <a:cubicBezTo>
                    <a:pt x="0" y="50488"/>
                    <a:pt x="34680" y="61272"/>
                    <a:pt x="67399" y="61272"/>
                  </a:cubicBezTo>
                  <a:cubicBezTo>
                    <a:pt x="100118" y="61272"/>
                    <a:pt x="134798" y="50488"/>
                    <a:pt x="134798" y="30636"/>
                  </a:cubicBezTo>
                  <a:cubicBezTo>
                    <a:pt x="134798" y="10784"/>
                    <a:pt x="100118" y="0"/>
                    <a:pt x="673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21"/>
            <p:cNvSpPr/>
            <p:nvPr/>
          </p:nvSpPr>
          <p:spPr>
            <a:xfrm>
              <a:off x="2875600" y="1320800"/>
              <a:ext cx="1685000" cy="1531800"/>
            </a:xfrm>
            <a:custGeom>
              <a:rect b="b" l="l" r="r" t="t"/>
              <a:pathLst>
                <a:path extrusionOk="0" h="61272" w="67400">
                  <a:moveTo>
                    <a:pt x="0" y="0"/>
                  </a:moveTo>
                  <a:lnTo>
                    <a:pt x="0" y="61272"/>
                  </a:lnTo>
                  <a:cubicBezTo>
                    <a:pt x="32719" y="61272"/>
                    <a:pt x="67399" y="50488"/>
                    <a:pt x="67399" y="30636"/>
                  </a:cubicBezTo>
                  <a:cubicBezTo>
                    <a:pt x="67399" y="10784"/>
                    <a:pt x="32719"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21"/>
            <p:cNvSpPr/>
            <p:nvPr/>
          </p:nvSpPr>
          <p:spPr>
            <a:xfrm>
              <a:off x="2416050" y="1933500"/>
              <a:ext cx="919100" cy="306400"/>
            </a:xfrm>
            <a:custGeom>
              <a:rect b="b" l="l" r="r" t="t"/>
              <a:pathLst>
                <a:path extrusionOk="0" h="12256" w="36764">
                  <a:moveTo>
                    <a:pt x="1" y="1"/>
                  </a:moveTo>
                  <a:lnTo>
                    <a:pt x="1" y="12255"/>
                  </a:lnTo>
                  <a:lnTo>
                    <a:pt x="36764" y="12255"/>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21"/>
            <p:cNvSpPr/>
            <p:nvPr/>
          </p:nvSpPr>
          <p:spPr>
            <a:xfrm>
              <a:off x="2875600" y="1933500"/>
              <a:ext cx="459550" cy="306400"/>
            </a:xfrm>
            <a:custGeom>
              <a:rect b="b" l="l" r="r" t="t"/>
              <a:pathLst>
                <a:path extrusionOk="0" h="12256" w="18382">
                  <a:moveTo>
                    <a:pt x="0" y="1"/>
                  </a:moveTo>
                  <a:lnTo>
                    <a:pt x="0" y="12255"/>
                  </a:lnTo>
                  <a:lnTo>
                    <a:pt x="18382" y="12255"/>
                  </a:lnTo>
                  <a:lnTo>
                    <a:pt x="183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2" name="Google Shape;3082;p121"/>
          <p:cNvGrpSpPr/>
          <p:nvPr/>
        </p:nvGrpSpPr>
        <p:grpSpPr>
          <a:xfrm>
            <a:off x="987157" y="1382068"/>
            <a:ext cx="507257" cy="574596"/>
            <a:chOff x="1496975" y="238125"/>
            <a:chExt cx="4615625" cy="5228350"/>
          </a:xfrm>
        </p:grpSpPr>
        <p:sp>
          <p:nvSpPr>
            <p:cNvPr id="3083" name="Google Shape;3083;p121"/>
            <p:cNvSpPr/>
            <p:nvPr/>
          </p:nvSpPr>
          <p:spPr>
            <a:xfrm>
              <a:off x="4724175" y="1780325"/>
              <a:ext cx="1388425" cy="2205825"/>
            </a:xfrm>
            <a:custGeom>
              <a:rect b="b" l="l" r="r" t="t"/>
              <a:pathLst>
                <a:path extrusionOk="0" h="88233" w="55537">
                  <a:moveTo>
                    <a:pt x="49410" y="1"/>
                  </a:moveTo>
                  <a:cubicBezTo>
                    <a:pt x="32523" y="1"/>
                    <a:pt x="18774" y="13725"/>
                    <a:pt x="18774" y="30637"/>
                  </a:cubicBezTo>
                  <a:lnTo>
                    <a:pt x="18774" y="69851"/>
                  </a:lnTo>
                  <a:cubicBezTo>
                    <a:pt x="18774" y="73208"/>
                    <a:pt x="16029" y="75978"/>
                    <a:pt x="12647" y="75978"/>
                  </a:cubicBezTo>
                  <a:lnTo>
                    <a:pt x="0" y="75978"/>
                  </a:lnTo>
                  <a:lnTo>
                    <a:pt x="0" y="88232"/>
                  </a:lnTo>
                  <a:lnTo>
                    <a:pt x="12647" y="88232"/>
                  </a:lnTo>
                  <a:cubicBezTo>
                    <a:pt x="22793" y="88232"/>
                    <a:pt x="31028" y="79973"/>
                    <a:pt x="31028" y="69851"/>
                  </a:cubicBezTo>
                  <a:lnTo>
                    <a:pt x="31028" y="30637"/>
                  </a:lnTo>
                  <a:cubicBezTo>
                    <a:pt x="31028" y="20490"/>
                    <a:pt x="39288" y="12255"/>
                    <a:pt x="49410" y="12255"/>
                  </a:cubicBezTo>
                  <a:lnTo>
                    <a:pt x="55537" y="12255"/>
                  </a:lnTo>
                  <a:lnTo>
                    <a:pt x="55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21"/>
            <p:cNvSpPr/>
            <p:nvPr/>
          </p:nvSpPr>
          <p:spPr>
            <a:xfrm>
              <a:off x="2120100" y="1014425"/>
              <a:ext cx="2757275" cy="3676350"/>
            </a:xfrm>
            <a:custGeom>
              <a:rect b="b" l="l" r="r" t="t"/>
              <a:pathLst>
                <a:path extrusionOk="0" h="147054" w="110291">
                  <a:moveTo>
                    <a:pt x="1" y="1"/>
                  </a:moveTo>
                  <a:lnTo>
                    <a:pt x="1" y="18382"/>
                  </a:lnTo>
                  <a:lnTo>
                    <a:pt x="4657" y="24509"/>
                  </a:lnTo>
                  <a:lnTo>
                    <a:pt x="1" y="30637"/>
                  </a:lnTo>
                  <a:lnTo>
                    <a:pt x="1" y="42891"/>
                  </a:lnTo>
                  <a:lnTo>
                    <a:pt x="4657" y="49018"/>
                  </a:lnTo>
                  <a:lnTo>
                    <a:pt x="1" y="55145"/>
                  </a:lnTo>
                  <a:lnTo>
                    <a:pt x="1" y="67400"/>
                  </a:lnTo>
                  <a:lnTo>
                    <a:pt x="4657" y="73527"/>
                  </a:lnTo>
                  <a:lnTo>
                    <a:pt x="1" y="79654"/>
                  </a:lnTo>
                  <a:lnTo>
                    <a:pt x="1" y="91909"/>
                  </a:lnTo>
                  <a:lnTo>
                    <a:pt x="4657" y="98036"/>
                  </a:lnTo>
                  <a:lnTo>
                    <a:pt x="1" y="104163"/>
                  </a:lnTo>
                  <a:lnTo>
                    <a:pt x="1" y="116417"/>
                  </a:lnTo>
                  <a:lnTo>
                    <a:pt x="4657" y="122544"/>
                  </a:lnTo>
                  <a:lnTo>
                    <a:pt x="1" y="128672"/>
                  </a:lnTo>
                  <a:lnTo>
                    <a:pt x="1" y="147053"/>
                  </a:lnTo>
                  <a:lnTo>
                    <a:pt x="110290" y="147053"/>
                  </a:lnTo>
                  <a:lnTo>
                    <a:pt x="110290" y="128672"/>
                  </a:lnTo>
                  <a:lnTo>
                    <a:pt x="105756" y="122544"/>
                  </a:lnTo>
                  <a:lnTo>
                    <a:pt x="110290" y="116417"/>
                  </a:lnTo>
                  <a:lnTo>
                    <a:pt x="110290" y="104163"/>
                  </a:lnTo>
                  <a:lnTo>
                    <a:pt x="104163" y="98036"/>
                  </a:lnTo>
                  <a:lnTo>
                    <a:pt x="110290" y="91909"/>
                  </a:lnTo>
                  <a:lnTo>
                    <a:pt x="110290" y="79654"/>
                  </a:lnTo>
                  <a:lnTo>
                    <a:pt x="104163" y="73527"/>
                  </a:lnTo>
                  <a:lnTo>
                    <a:pt x="110290" y="67400"/>
                  </a:lnTo>
                  <a:lnTo>
                    <a:pt x="110290" y="55145"/>
                  </a:lnTo>
                  <a:lnTo>
                    <a:pt x="104163" y="49018"/>
                  </a:lnTo>
                  <a:lnTo>
                    <a:pt x="110290" y="42891"/>
                  </a:lnTo>
                  <a:lnTo>
                    <a:pt x="110290" y="30637"/>
                  </a:lnTo>
                  <a:lnTo>
                    <a:pt x="104163" y="24509"/>
                  </a:lnTo>
                  <a:lnTo>
                    <a:pt x="110290" y="18382"/>
                  </a:lnTo>
                  <a:lnTo>
                    <a:pt x="110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21"/>
            <p:cNvSpPr/>
            <p:nvPr/>
          </p:nvSpPr>
          <p:spPr>
            <a:xfrm>
              <a:off x="3498725" y="1014425"/>
              <a:ext cx="1378650" cy="3676350"/>
            </a:xfrm>
            <a:custGeom>
              <a:rect b="b" l="l" r="r" t="t"/>
              <a:pathLst>
                <a:path extrusionOk="0" h="147054" w="55146">
                  <a:moveTo>
                    <a:pt x="1" y="1"/>
                  </a:moveTo>
                  <a:lnTo>
                    <a:pt x="1" y="147053"/>
                  </a:lnTo>
                  <a:lnTo>
                    <a:pt x="55145" y="147053"/>
                  </a:lnTo>
                  <a:lnTo>
                    <a:pt x="55145" y="128672"/>
                  </a:lnTo>
                  <a:lnTo>
                    <a:pt x="50611" y="122544"/>
                  </a:lnTo>
                  <a:lnTo>
                    <a:pt x="55145" y="116417"/>
                  </a:lnTo>
                  <a:lnTo>
                    <a:pt x="55145" y="104163"/>
                  </a:lnTo>
                  <a:lnTo>
                    <a:pt x="49018" y="98036"/>
                  </a:lnTo>
                  <a:lnTo>
                    <a:pt x="55145" y="91909"/>
                  </a:lnTo>
                  <a:lnTo>
                    <a:pt x="55145" y="79654"/>
                  </a:lnTo>
                  <a:lnTo>
                    <a:pt x="49018" y="73527"/>
                  </a:lnTo>
                  <a:lnTo>
                    <a:pt x="55145" y="67400"/>
                  </a:lnTo>
                  <a:lnTo>
                    <a:pt x="55145" y="55145"/>
                  </a:lnTo>
                  <a:lnTo>
                    <a:pt x="49018" y="49018"/>
                  </a:lnTo>
                  <a:lnTo>
                    <a:pt x="55145" y="42891"/>
                  </a:lnTo>
                  <a:lnTo>
                    <a:pt x="55145" y="30637"/>
                  </a:lnTo>
                  <a:lnTo>
                    <a:pt x="49018" y="24509"/>
                  </a:lnTo>
                  <a:lnTo>
                    <a:pt x="55145" y="18382"/>
                  </a:lnTo>
                  <a:lnTo>
                    <a:pt x="551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21"/>
            <p:cNvSpPr/>
            <p:nvPr/>
          </p:nvSpPr>
          <p:spPr>
            <a:xfrm>
              <a:off x="2120100" y="1473975"/>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21"/>
            <p:cNvSpPr/>
            <p:nvPr/>
          </p:nvSpPr>
          <p:spPr>
            <a:xfrm>
              <a:off x="2120100" y="2086675"/>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21"/>
            <p:cNvSpPr/>
            <p:nvPr/>
          </p:nvSpPr>
          <p:spPr>
            <a:xfrm>
              <a:off x="2120100" y="2699400"/>
              <a:ext cx="2757275" cy="306400"/>
            </a:xfrm>
            <a:custGeom>
              <a:rect b="b" l="l" r="r" t="t"/>
              <a:pathLst>
                <a:path extrusionOk="0" h="12256"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21"/>
            <p:cNvSpPr/>
            <p:nvPr/>
          </p:nvSpPr>
          <p:spPr>
            <a:xfrm>
              <a:off x="2120100" y="3312125"/>
              <a:ext cx="2757275" cy="306375"/>
            </a:xfrm>
            <a:custGeom>
              <a:rect b="b" l="l" r="r" t="t"/>
              <a:pathLst>
                <a:path extrusionOk="0" h="12255" w="110291">
                  <a:moveTo>
                    <a:pt x="1" y="1"/>
                  </a:moveTo>
                  <a:lnTo>
                    <a:pt x="1" y="12255"/>
                  </a:lnTo>
                  <a:lnTo>
                    <a:pt x="110290" y="12255"/>
                  </a:lnTo>
                  <a:lnTo>
                    <a:pt x="110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21"/>
            <p:cNvSpPr/>
            <p:nvPr/>
          </p:nvSpPr>
          <p:spPr>
            <a:xfrm>
              <a:off x="2120100" y="3924850"/>
              <a:ext cx="2757275" cy="306375"/>
            </a:xfrm>
            <a:custGeom>
              <a:rect b="b" l="l" r="r" t="t"/>
              <a:pathLst>
                <a:path extrusionOk="0" h="12255" w="110291">
                  <a:moveTo>
                    <a:pt x="1" y="0"/>
                  </a:moveTo>
                  <a:lnTo>
                    <a:pt x="1" y="12255"/>
                  </a:lnTo>
                  <a:lnTo>
                    <a:pt x="110290" y="12255"/>
                  </a:ln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21"/>
            <p:cNvSpPr/>
            <p:nvPr/>
          </p:nvSpPr>
          <p:spPr>
            <a:xfrm>
              <a:off x="1496975" y="238125"/>
              <a:ext cx="4002925" cy="929500"/>
            </a:xfrm>
            <a:custGeom>
              <a:rect b="b" l="l" r="r" t="t"/>
              <a:pathLst>
                <a:path extrusionOk="0" h="37180" w="160117">
                  <a:moveTo>
                    <a:pt x="0" y="0"/>
                  </a:moveTo>
                  <a:lnTo>
                    <a:pt x="0" y="37180"/>
                  </a:lnTo>
                  <a:lnTo>
                    <a:pt x="160116" y="37180"/>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21"/>
            <p:cNvSpPr/>
            <p:nvPr/>
          </p:nvSpPr>
          <p:spPr>
            <a:xfrm>
              <a:off x="3498725" y="238125"/>
              <a:ext cx="2001175" cy="929500"/>
            </a:xfrm>
            <a:custGeom>
              <a:rect b="b" l="l" r="r" t="t"/>
              <a:pathLst>
                <a:path extrusionOk="0" h="37180" w="80047">
                  <a:moveTo>
                    <a:pt x="1" y="0"/>
                  </a:moveTo>
                  <a:lnTo>
                    <a:pt x="1" y="37180"/>
                  </a:lnTo>
                  <a:lnTo>
                    <a:pt x="80046" y="37180"/>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21"/>
            <p:cNvSpPr/>
            <p:nvPr/>
          </p:nvSpPr>
          <p:spPr>
            <a:xfrm>
              <a:off x="1496975" y="4537575"/>
              <a:ext cx="4002925" cy="928900"/>
            </a:xfrm>
            <a:custGeom>
              <a:rect b="b" l="l" r="r" t="t"/>
              <a:pathLst>
                <a:path extrusionOk="0" h="37156" w="160117">
                  <a:moveTo>
                    <a:pt x="0" y="0"/>
                  </a:moveTo>
                  <a:lnTo>
                    <a:pt x="0" y="37155"/>
                  </a:lnTo>
                  <a:lnTo>
                    <a:pt x="160116" y="37155"/>
                  </a:lnTo>
                  <a:lnTo>
                    <a:pt x="160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21"/>
            <p:cNvSpPr/>
            <p:nvPr/>
          </p:nvSpPr>
          <p:spPr>
            <a:xfrm>
              <a:off x="3498725" y="4537575"/>
              <a:ext cx="2001175" cy="928900"/>
            </a:xfrm>
            <a:custGeom>
              <a:rect b="b" l="l" r="r" t="t"/>
              <a:pathLst>
                <a:path extrusionOk="0" h="37156" w="80047">
                  <a:moveTo>
                    <a:pt x="1" y="0"/>
                  </a:moveTo>
                  <a:lnTo>
                    <a:pt x="1" y="37155"/>
                  </a:lnTo>
                  <a:lnTo>
                    <a:pt x="80046" y="37155"/>
                  </a:lnTo>
                  <a:lnTo>
                    <a:pt x="80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21"/>
            <p:cNvSpPr/>
            <p:nvPr/>
          </p:nvSpPr>
          <p:spPr>
            <a:xfrm>
              <a:off x="3498725" y="1473975"/>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21"/>
            <p:cNvSpPr/>
            <p:nvPr/>
          </p:nvSpPr>
          <p:spPr>
            <a:xfrm>
              <a:off x="3498725" y="2086675"/>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21"/>
            <p:cNvSpPr/>
            <p:nvPr/>
          </p:nvSpPr>
          <p:spPr>
            <a:xfrm>
              <a:off x="3498725" y="2699400"/>
              <a:ext cx="1378650" cy="306400"/>
            </a:xfrm>
            <a:custGeom>
              <a:rect b="b" l="l" r="r" t="t"/>
              <a:pathLst>
                <a:path extrusionOk="0" h="12256"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21"/>
            <p:cNvSpPr/>
            <p:nvPr/>
          </p:nvSpPr>
          <p:spPr>
            <a:xfrm>
              <a:off x="3498725" y="3312125"/>
              <a:ext cx="1378650" cy="306375"/>
            </a:xfrm>
            <a:custGeom>
              <a:rect b="b" l="l" r="r" t="t"/>
              <a:pathLst>
                <a:path extrusionOk="0" h="12255" w="55146">
                  <a:moveTo>
                    <a:pt x="1" y="1"/>
                  </a:moveTo>
                  <a:lnTo>
                    <a:pt x="1" y="12255"/>
                  </a:lnTo>
                  <a:lnTo>
                    <a:pt x="55145" y="12255"/>
                  </a:lnTo>
                  <a:lnTo>
                    <a:pt x="5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21"/>
            <p:cNvSpPr/>
            <p:nvPr/>
          </p:nvSpPr>
          <p:spPr>
            <a:xfrm>
              <a:off x="3498725" y="3924850"/>
              <a:ext cx="1378650" cy="306375"/>
            </a:xfrm>
            <a:custGeom>
              <a:rect b="b" l="l" r="r" t="t"/>
              <a:pathLst>
                <a:path extrusionOk="0" h="12255" w="55146">
                  <a:moveTo>
                    <a:pt x="1" y="0"/>
                  </a:moveTo>
                  <a:lnTo>
                    <a:pt x="1" y="12255"/>
                  </a:lnTo>
                  <a:lnTo>
                    <a:pt x="55145" y="12255"/>
                  </a:ln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3" name="Shape 3103"/>
        <p:cNvGrpSpPr/>
        <p:nvPr/>
      </p:nvGrpSpPr>
      <p:grpSpPr>
        <a:xfrm>
          <a:off x="0" y="0"/>
          <a:ext cx="0" cy="0"/>
          <a:chOff x="0" y="0"/>
          <a:chExt cx="0" cy="0"/>
        </a:xfrm>
      </p:grpSpPr>
      <p:sp>
        <p:nvSpPr>
          <p:cNvPr id="3104" name="Google Shape;3104;p122"/>
          <p:cNvSpPr txBox="1"/>
          <p:nvPr>
            <p:ph idx="1" type="body"/>
          </p:nvPr>
        </p:nvSpPr>
        <p:spPr>
          <a:xfrm>
            <a:off x="1896900" y="1237200"/>
            <a:ext cx="5350200" cy="3179400"/>
          </a:xfrm>
          <a:prstGeom prst="rect">
            <a:avLst/>
          </a:prstGeom>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lang="en"/>
              <a:t>Implement real-time monitoring of energy consumption and savings systems to track effectiveness</a:t>
            </a:r>
            <a:endParaRPr/>
          </a:p>
          <a:p>
            <a:pPr indent="-279400" lvl="0" marL="457200" rtl="0" algn="l">
              <a:spcBef>
                <a:spcPts val="0"/>
              </a:spcBef>
              <a:spcAft>
                <a:spcPts val="0"/>
              </a:spcAft>
              <a:buSzPts val="800"/>
              <a:buChar char="●"/>
            </a:pPr>
            <a:r>
              <a:rPr lang="en"/>
              <a:t>Provide feedback to participants and stakeholders on energy usage and savings to determine successes and areas for improvement</a:t>
            </a:r>
            <a:endParaRPr/>
          </a:p>
        </p:txBody>
      </p:sp>
      <p:sp>
        <p:nvSpPr>
          <p:cNvPr id="3105" name="Google Shape;3105;p122"/>
          <p:cNvSpPr txBox="1"/>
          <p:nvPr>
            <p:ph type="title"/>
          </p:nvPr>
        </p:nvSpPr>
        <p:spPr>
          <a:xfrm>
            <a:off x="717425" y="329825"/>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Monitoring Feedback</a:t>
            </a:r>
            <a:endParaRPr/>
          </a:p>
        </p:txBody>
      </p:sp>
      <p:pic>
        <p:nvPicPr>
          <p:cNvPr id="3106" name="Google Shape;3106;p122"/>
          <p:cNvPicPr preferRelativeResize="0"/>
          <p:nvPr/>
        </p:nvPicPr>
        <p:blipFill>
          <a:blip r:embed="rId3">
            <a:alphaModFix/>
          </a:blip>
          <a:stretch>
            <a:fillRect/>
          </a:stretch>
        </p:blipFill>
        <p:spPr>
          <a:xfrm>
            <a:off x="5816375" y="122225"/>
            <a:ext cx="1987375" cy="1987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51"/>
          <p:cNvSpPr txBox="1"/>
          <p:nvPr>
            <p:ph type="title"/>
          </p:nvPr>
        </p:nvSpPr>
        <p:spPr>
          <a:xfrm>
            <a:off x="299275" y="777488"/>
            <a:ext cx="2393400" cy="63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Complement Renewable Energy</a:t>
            </a:r>
            <a:endParaRPr sz="1800"/>
          </a:p>
        </p:txBody>
      </p:sp>
      <p:sp>
        <p:nvSpPr>
          <p:cNvPr id="1933" name="Google Shape;1933;p51"/>
          <p:cNvSpPr txBox="1"/>
          <p:nvPr>
            <p:ph idx="1" type="subTitle"/>
          </p:nvPr>
        </p:nvSpPr>
        <p:spPr>
          <a:xfrm>
            <a:off x="595375" y="1410200"/>
            <a:ext cx="2097300" cy="1106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Today’s fleet of storage resources</a:t>
            </a:r>
            <a:r>
              <a:rPr i="1" lang="en" sz="1100">
                <a:solidFill>
                  <a:schemeClr val="accent6"/>
                </a:solidFill>
                <a:latin typeface="Asap Medium"/>
                <a:ea typeface="Asap Medium"/>
                <a:cs typeface="Asap Medium"/>
                <a:sym typeface="Asap Medium"/>
              </a:rPr>
              <a:t> </a:t>
            </a:r>
            <a:r>
              <a:rPr i="1" lang="en" sz="1100">
                <a:solidFill>
                  <a:schemeClr val="accent6"/>
                </a:solidFill>
                <a:latin typeface="Asap Medium"/>
                <a:ea typeface="Asap Medium"/>
                <a:cs typeface="Asap Medium"/>
                <a:sym typeface="Asap Medium"/>
              </a:rPr>
              <a:t>can capture enough electricity to power up to 5 million California homes.</a:t>
            </a:r>
            <a:endParaRPr i="1">
              <a:solidFill>
                <a:schemeClr val="accent6"/>
              </a:solidFill>
              <a:latin typeface="Asap Medium"/>
              <a:ea typeface="Asap Medium"/>
              <a:cs typeface="Asap Medium"/>
              <a:sym typeface="Asap Medium"/>
            </a:endParaRPr>
          </a:p>
        </p:txBody>
      </p:sp>
      <p:sp>
        <p:nvSpPr>
          <p:cNvPr id="1934" name="Google Shape;1934;p51"/>
          <p:cNvSpPr txBox="1"/>
          <p:nvPr>
            <p:ph idx="2" type="title"/>
          </p:nvPr>
        </p:nvSpPr>
        <p:spPr>
          <a:xfrm>
            <a:off x="2955425" y="2047250"/>
            <a:ext cx="2393400" cy="63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Battery Storage Infrastructure</a:t>
            </a:r>
            <a:endParaRPr sz="1800"/>
          </a:p>
        </p:txBody>
      </p:sp>
      <p:sp>
        <p:nvSpPr>
          <p:cNvPr id="1935" name="Google Shape;1935;p51"/>
          <p:cNvSpPr txBox="1"/>
          <p:nvPr>
            <p:ph idx="4" type="title"/>
          </p:nvPr>
        </p:nvSpPr>
        <p:spPr>
          <a:xfrm>
            <a:off x="5810000" y="3204250"/>
            <a:ext cx="2393400" cy="4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Load Flexibility</a:t>
            </a:r>
            <a:endParaRPr sz="1900"/>
          </a:p>
        </p:txBody>
      </p:sp>
      <p:sp>
        <p:nvSpPr>
          <p:cNvPr id="1936" name="Google Shape;1936;p51"/>
          <p:cNvSpPr txBox="1"/>
          <p:nvPr>
            <p:ph idx="5" type="subTitle"/>
          </p:nvPr>
        </p:nvSpPr>
        <p:spPr>
          <a:xfrm>
            <a:off x="5810000" y="3610150"/>
            <a:ext cx="2476200" cy="566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Practice of adjusting energy usage to match the supply of electricity.</a:t>
            </a:r>
            <a:endParaRPr i="1">
              <a:solidFill>
                <a:schemeClr val="accent6"/>
              </a:solidFill>
              <a:latin typeface="Asap Medium"/>
              <a:ea typeface="Asap Medium"/>
              <a:cs typeface="Asap Medium"/>
              <a:sym typeface="Asap Medium"/>
            </a:endParaRPr>
          </a:p>
        </p:txBody>
      </p:sp>
      <p:sp>
        <p:nvSpPr>
          <p:cNvPr id="1937" name="Google Shape;1937;p51"/>
          <p:cNvSpPr txBox="1"/>
          <p:nvPr>
            <p:ph idx="6" type="title"/>
          </p:nvPr>
        </p:nvSpPr>
        <p:spPr>
          <a:xfrm>
            <a:off x="717450" y="5800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California’s Energy Grid Advancements</a:t>
            </a:r>
            <a:endParaRPr sz="2500"/>
          </a:p>
        </p:txBody>
      </p:sp>
      <p:sp>
        <p:nvSpPr>
          <p:cNvPr id="1938" name="Google Shape;1938;p51"/>
          <p:cNvSpPr txBox="1"/>
          <p:nvPr>
            <p:ph idx="1" type="subTitle"/>
          </p:nvPr>
        </p:nvSpPr>
        <p:spPr>
          <a:xfrm>
            <a:off x="3064225" y="2679950"/>
            <a:ext cx="2245500" cy="825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i="1" lang="en" sz="1100">
                <a:solidFill>
                  <a:schemeClr val="accent6"/>
                </a:solidFill>
                <a:latin typeface="Asap Medium"/>
                <a:ea typeface="Asap Medium"/>
                <a:cs typeface="Asap Medium"/>
                <a:sym typeface="Asap Medium"/>
              </a:rPr>
              <a:t>Investments have been made to accompany the energy grid, with planned expansions by 2026</a:t>
            </a:r>
            <a:endParaRPr i="1">
              <a:solidFill>
                <a:schemeClr val="accent6"/>
              </a:solidFill>
              <a:latin typeface="Asap Medium"/>
              <a:ea typeface="Asap Medium"/>
              <a:cs typeface="Asap Medium"/>
              <a:sym typeface="Asap Medium"/>
            </a:endParaRPr>
          </a:p>
        </p:txBody>
      </p:sp>
      <p:grpSp>
        <p:nvGrpSpPr>
          <p:cNvPr id="1939" name="Google Shape;1939;p51"/>
          <p:cNvGrpSpPr/>
          <p:nvPr/>
        </p:nvGrpSpPr>
        <p:grpSpPr>
          <a:xfrm>
            <a:off x="961749" y="3011417"/>
            <a:ext cx="808303" cy="791572"/>
            <a:chOff x="1190625" y="238125"/>
            <a:chExt cx="5228350" cy="5228350"/>
          </a:xfrm>
        </p:grpSpPr>
        <p:sp>
          <p:nvSpPr>
            <p:cNvPr id="1940" name="Google Shape;1940;p51"/>
            <p:cNvSpPr/>
            <p:nvPr/>
          </p:nvSpPr>
          <p:spPr>
            <a:xfrm>
              <a:off x="2129900" y="238125"/>
              <a:ext cx="3370000" cy="1092500"/>
            </a:xfrm>
            <a:custGeom>
              <a:rect b="b" l="l" r="r" t="t"/>
              <a:pathLst>
                <a:path extrusionOk="0" h="43700" w="134800">
                  <a:moveTo>
                    <a:pt x="36789" y="0"/>
                  </a:moveTo>
                  <a:lnTo>
                    <a:pt x="1" y="21886"/>
                  </a:lnTo>
                  <a:lnTo>
                    <a:pt x="1" y="43699"/>
                  </a:lnTo>
                  <a:lnTo>
                    <a:pt x="12255" y="43699"/>
                  </a:lnTo>
                  <a:lnTo>
                    <a:pt x="12255" y="28749"/>
                  </a:lnTo>
                  <a:lnTo>
                    <a:pt x="35808" y="14950"/>
                  </a:lnTo>
                  <a:lnTo>
                    <a:pt x="67008" y="39631"/>
                  </a:lnTo>
                  <a:lnTo>
                    <a:pt x="98061" y="14950"/>
                  </a:lnTo>
                  <a:lnTo>
                    <a:pt x="122545" y="28749"/>
                  </a:lnTo>
                  <a:lnTo>
                    <a:pt x="122545" y="43699"/>
                  </a:lnTo>
                  <a:lnTo>
                    <a:pt x="134799" y="43699"/>
                  </a:lnTo>
                  <a:lnTo>
                    <a:pt x="134799" y="21886"/>
                  </a:lnTo>
                  <a:lnTo>
                    <a:pt x="97080" y="0"/>
                  </a:lnTo>
                  <a:lnTo>
                    <a:pt x="67008" y="24092"/>
                  </a:lnTo>
                  <a:lnTo>
                    <a:pt x="367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1"/>
            <p:cNvSpPr/>
            <p:nvPr/>
          </p:nvSpPr>
          <p:spPr>
            <a:xfrm>
              <a:off x="3805075" y="238125"/>
              <a:ext cx="1694825" cy="1092500"/>
            </a:xfrm>
            <a:custGeom>
              <a:rect b="b" l="l" r="r" t="t"/>
              <a:pathLst>
                <a:path extrusionOk="0" h="43700" w="67793">
                  <a:moveTo>
                    <a:pt x="30073" y="0"/>
                  </a:moveTo>
                  <a:lnTo>
                    <a:pt x="1" y="24092"/>
                  </a:lnTo>
                  <a:lnTo>
                    <a:pt x="1" y="39631"/>
                  </a:lnTo>
                  <a:lnTo>
                    <a:pt x="31054" y="14950"/>
                  </a:lnTo>
                  <a:lnTo>
                    <a:pt x="55538" y="28749"/>
                  </a:lnTo>
                  <a:lnTo>
                    <a:pt x="55538" y="43699"/>
                  </a:lnTo>
                  <a:lnTo>
                    <a:pt x="67792" y="43699"/>
                  </a:lnTo>
                  <a:lnTo>
                    <a:pt x="67792" y="21886"/>
                  </a:lnTo>
                  <a:lnTo>
                    <a:pt x="30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1"/>
            <p:cNvSpPr/>
            <p:nvPr/>
          </p:nvSpPr>
          <p:spPr>
            <a:xfrm>
              <a:off x="1823550" y="1177400"/>
              <a:ext cx="919100" cy="919125"/>
            </a:xfrm>
            <a:custGeom>
              <a:rect b="b" l="l" r="r" t="t"/>
              <a:pathLst>
                <a:path extrusionOk="0" h="36765" w="36764">
                  <a:moveTo>
                    <a:pt x="1" y="1"/>
                  </a:moveTo>
                  <a:lnTo>
                    <a:pt x="1" y="36764"/>
                  </a:lnTo>
                  <a:lnTo>
                    <a:pt x="36764" y="36764"/>
                  </a:lnTo>
                  <a:lnTo>
                    <a:pt x="367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1"/>
            <p:cNvSpPr/>
            <p:nvPr/>
          </p:nvSpPr>
          <p:spPr>
            <a:xfrm>
              <a:off x="4887150" y="1177400"/>
              <a:ext cx="919100" cy="919125"/>
            </a:xfrm>
            <a:custGeom>
              <a:rect b="b" l="l" r="r" t="t"/>
              <a:pathLst>
                <a:path extrusionOk="0" h="36765" w="36764">
                  <a:moveTo>
                    <a:pt x="0" y="1"/>
                  </a:moveTo>
                  <a:lnTo>
                    <a:pt x="0" y="36764"/>
                  </a:lnTo>
                  <a:lnTo>
                    <a:pt x="36764" y="36764"/>
                  </a:lnTo>
                  <a:lnTo>
                    <a:pt x="367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1"/>
            <p:cNvSpPr/>
            <p:nvPr/>
          </p:nvSpPr>
          <p:spPr>
            <a:xfrm>
              <a:off x="1517200" y="1790125"/>
              <a:ext cx="4595400" cy="2910450"/>
            </a:xfrm>
            <a:custGeom>
              <a:rect b="b" l="l" r="r" t="t"/>
              <a:pathLst>
                <a:path extrusionOk="0" h="116418" w="183816">
                  <a:moveTo>
                    <a:pt x="0" y="1"/>
                  </a:moveTo>
                  <a:lnTo>
                    <a:pt x="0" y="116417"/>
                  </a:lnTo>
                  <a:lnTo>
                    <a:pt x="183816" y="116417"/>
                  </a:lnTo>
                  <a:lnTo>
                    <a:pt x="1838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1"/>
            <p:cNvSpPr/>
            <p:nvPr/>
          </p:nvSpPr>
          <p:spPr>
            <a:xfrm>
              <a:off x="3814900" y="1790125"/>
              <a:ext cx="2297700" cy="2910450"/>
            </a:xfrm>
            <a:custGeom>
              <a:rect b="b" l="l" r="r" t="t"/>
              <a:pathLst>
                <a:path extrusionOk="0" h="116418" w="91908">
                  <a:moveTo>
                    <a:pt x="0" y="1"/>
                  </a:moveTo>
                  <a:lnTo>
                    <a:pt x="0" y="116417"/>
                  </a:lnTo>
                  <a:lnTo>
                    <a:pt x="91908" y="116417"/>
                  </a:lnTo>
                  <a:lnTo>
                    <a:pt x="919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1"/>
            <p:cNvSpPr/>
            <p:nvPr/>
          </p:nvSpPr>
          <p:spPr>
            <a:xfrm>
              <a:off x="1190625" y="4547375"/>
              <a:ext cx="5228350" cy="919100"/>
            </a:xfrm>
            <a:custGeom>
              <a:rect b="b" l="l" r="r" t="t"/>
              <a:pathLst>
                <a:path extrusionOk="0" h="36764" w="209134">
                  <a:moveTo>
                    <a:pt x="0" y="0"/>
                  </a:moveTo>
                  <a:lnTo>
                    <a:pt x="0" y="36763"/>
                  </a:lnTo>
                  <a:lnTo>
                    <a:pt x="209133" y="36763"/>
                  </a:lnTo>
                  <a:lnTo>
                    <a:pt x="2091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1"/>
            <p:cNvSpPr/>
            <p:nvPr/>
          </p:nvSpPr>
          <p:spPr>
            <a:xfrm>
              <a:off x="3814900" y="4547375"/>
              <a:ext cx="2604075" cy="919100"/>
            </a:xfrm>
            <a:custGeom>
              <a:rect b="b" l="l" r="r" t="t"/>
              <a:pathLst>
                <a:path extrusionOk="0" h="36764" w="104163">
                  <a:moveTo>
                    <a:pt x="0" y="0"/>
                  </a:moveTo>
                  <a:lnTo>
                    <a:pt x="0" y="36763"/>
                  </a:lnTo>
                  <a:lnTo>
                    <a:pt x="104162" y="36763"/>
                  </a:lnTo>
                  <a:lnTo>
                    <a:pt x="1041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1"/>
            <p:cNvSpPr/>
            <p:nvPr/>
          </p:nvSpPr>
          <p:spPr>
            <a:xfrm>
              <a:off x="4580800" y="2709200"/>
              <a:ext cx="919100" cy="306400"/>
            </a:xfrm>
            <a:custGeom>
              <a:rect b="b" l="l" r="r" t="t"/>
              <a:pathLst>
                <a:path extrusionOk="0" h="12256" w="36764">
                  <a:moveTo>
                    <a:pt x="0" y="1"/>
                  </a:moveTo>
                  <a:lnTo>
                    <a:pt x="0" y="12255"/>
                  </a:lnTo>
                  <a:lnTo>
                    <a:pt x="36763" y="12255"/>
                  </a:lnTo>
                  <a:lnTo>
                    <a:pt x="367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1"/>
            <p:cNvSpPr/>
            <p:nvPr/>
          </p:nvSpPr>
          <p:spPr>
            <a:xfrm>
              <a:off x="2129900" y="2402850"/>
              <a:ext cx="919125" cy="919100"/>
            </a:xfrm>
            <a:custGeom>
              <a:rect b="b" l="l" r="r" t="t"/>
              <a:pathLst>
                <a:path extrusionOk="0" h="36764" w="36765">
                  <a:moveTo>
                    <a:pt x="12255" y="0"/>
                  </a:moveTo>
                  <a:lnTo>
                    <a:pt x="12255" y="12255"/>
                  </a:lnTo>
                  <a:lnTo>
                    <a:pt x="1" y="12255"/>
                  </a:lnTo>
                  <a:lnTo>
                    <a:pt x="1" y="24509"/>
                  </a:lnTo>
                  <a:lnTo>
                    <a:pt x="12255" y="24509"/>
                  </a:lnTo>
                  <a:lnTo>
                    <a:pt x="12255" y="36764"/>
                  </a:lnTo>
                  <a:lnTo>
                    <a:pt x="24510" y="36764"/>
                  </a:lnTo>
                  <a:lnTo>
                    <a:pt x="24510" y="24509"/>
                  </a:lnTo>
                  <a:lnTo>
                    <a:pt x="36764" y="24509"/>
                  </a:lnTo>
                  <a:lnTo>
                    <a:pt x="36764" y="12255"/>
                  </a:lnTo>
                  <a:lnTo>
                    <a:pt x="24510" y="12255"/>
                  </a:lnTo>
                  <a:lnTo>
                    <a:pt x="245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1"/>
            <p:cNvSpPr/>
            <p:nvPr/>
          </p:nvSpPr>
          <p:spPr>
            <a:xfrm>
              <a:off x="3281825" y="2651000"/>
              <a:ext cx="1066150" cy="1648250"/>
            </a:xfrm>
            <a:custGeom>
              <a:rect b="b" l="l" r="r" t="t"/>
              <a:pathLst>
                <a:path extrusionOk="0" h="65930" w="42646">
                  <a:moveTo>
                    <a:pt x="15686" y="1"/>
                  </a:moveTo>
                  <a:lnTo>
                    <a:pt x="0" y="39092"/>
                  </a:lnTo>
                  <a:lnTo>
                    <a:pt x="24509" y="39092"/>
                  </a:lnTo>
                  <a:lnTo>
                    <a:pt x="21323" y="47057"/>
                  </a:lnTo>
                  <a:lnTo>
                    <a:pt x="15686" y="61272"/>
                  </a:lnTo>
                  <a:lnTo>
                    <a:pt x="26960" y="65929"/>
                  </a:lnTo>
                  <a:lnTo>
                    <a:pt x="42646" y="26838"/>
                  </a:lnTo>
                  <a:lnTo>
                    <a:pt x="18137" y="26838"/>
                  </a:lnTo>
                  <a:lnTo>
                    <a:pt x="21323" y="18872"/>
                  </a:lnTo>
                  <a:lnTo>
                    <a:pt x="26960" y="4657"/>
                  </a:lnTo>
                  <a:lnTo>
                    <a:pt x="156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1"/>
            <p:cNvSpPr/>
            <p:nvPr/>
          </p:nvSpPr>
          <p:spPr>
            <a:xfrm>
              <a:off x="3814900" y="2709200"/>
              <a:ext cx="140950" cy="413625"/>
            </a:xfrm>
            <a:custGeom>
              <a:rect b="b" l="l" r="r" t="t"/>
              <a:pathLst>
                <a:path extrusionOk="0" h="16545" w="5638">
                  <a:moveTo>
                    <a:pt x="0" y="1"/>
                  </a:moveTo>
                  <a:lnTo>
                    <a:pt x="0" y="16544"/>
                  </a:lnTo>
                  <a:lnTo>
                    <a:pt x="5637" y="2329"/>
                  </a:lnTo>
                  <a:lnTo>
                    <a:pt x="0" y="1"/>
                  </a:lnTo>
                  <a:close/>
                </a:path>
              </a:pathLst>
            </a:custGeom>
            <a:solidFill>
              <a:srgbClr val="474F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1"/>
            <p:cNvSpPr/>
            <p:nvPr/>
          </p:nvSpPr>
          <p:spPr>
            <a:xfrm>
              <a:off x="3814900" y="3321925"/>
              <a:ext cx="533075" cy="977325"/>
            </a:xfrm>
            <a:custGeom>
              <a:rect b="b" l="l" r="r" t="t"/>
              <a:pathLst>
                <a:path extrusionOk="0" h="39093" w="21323">
                  <a:moveTo>
                    <a:pt x="0" y="1"/>
                  </a:moveTo>
                  <a:lnTo>
                    <a:pt x="0" y="12255"/>
                  </a:lnTo>
                  <a:lnTo>
                    <a:pt x="3186" y="12255"/>
                  </a:lnTo>
                  <a:lnTo>
                    <a:pt x="0" y="20220"/>
                  </a:lnTo>
                  <a:lnTo>
                    <a:pt x="0" y="36764"/>
                  </a:lnTo>
                  <a:lnTo>
                    <a:pt x="5637" y="39092"/>
                  </a:lnTo>
                  <a:lnTo>
                    <a:pt x="213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51"/>
          <p:cNvGrpSpPr/>
          <p:nvPr/>
        </p:nvGrpSpPr>
        <p:grpSpPr>
          <a:xfrm>
            <a:off x="6583826" y="1582071"/>
            <a:ext cx="928555" cy="905965"/>
            <a:chOff x="1190625" y="238125"/>
            <a:chExt cx="5228350" cy="5227725"/>
          </a:xfrm>
        </p:grpSpPr>
        <p:sp>
          <p:nvSpPr>
            <p:cNvPr id="1954" name="Google Shape;1954;p51"/>
            <p:cNvSpPr/>
            <p:nvPr/>
          </p:nvSpPr>
          <p:spPr>
            <a:xfrm>
              <a:off x="1813750" y="870450"/>
              <a:ext cx="3982700" cy="1531800"/>
            </a:xfrm>
            <a:custGeom>
              <a:rect b="b" l="l" r="r" t="t"/>
              <a:pathLst>
                <a:path extrusionOk="0" h="61272" w="159308">
                  <a:moveTo>
                    <a:pt x="114579" y="12254"/>
                  </a:moveTo>
                  <a:lnTo>
                    <a:pt x="147053" y="33945"/>
                  </a:lnTo>
                  <a:lnTo>
                    <a:pt x="147053" y="49018"/>
                  </a:lnTo>
                  <a:lnTo>
                    <a:pt x="12255" y="49018"/>
                  </a:lnTo>
                  <a:lnTo>
                    <a:pt x="12255" y="33945"/>
                  </a:lnTo>
                  <a:lnTo>
                    <a:pt x="44729" y="12254"/>
                  </a:lnTo>
                  <a:close/>
                  <a:moveTo>
                    <a:pt x="0" y="0"/>
                  </a:moveTo>
                  <a:lnTo>
                    <a:pt x="0" y="61272"/>
                  </a:lnTo>
                  <a:lnTo>
                    <a:pt x="159307" y="61272"/>
                  </a:lnTo>
                  <a:lnTo>
                    <a:pt x="159307" y="0"/>
                  </a:lnTo>
                  <a:lnTo>
                    <a:pt x="147053" y="0"/>
                  </a:lnTo>
                  <a:lnTo>
                    <a:pt x="147053" y="19239"/>
                  </a:lnTo>
                  <a:lnTo>
                    <a:pt x="118255" y="0"/>
                  </a:lnTo>
                  <a:lnTo>
                    <a:pt x="41053" y="0"/>
                  </a:lnTo>
                  <a:lnTo>
                    <a:pt x="12255" y="19239"/>
                  </a:lnTo>
                  <a:lnTo>
                    <a:pt x="12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1"/>
            <p:cNvSpPr/>
            <p:nvPr/>
          </p:nvSpPr>
          <p:spPr>
            <a:xfrm>
              <a:off x="1507400" y="2708600"/>
              <a:ext cx="4595400" cy="1531825"/>
            </a:xfrm>
            <a:custGeom>
              <a:rect b="b" l="l" r="r" t="t"/>
              <a:pathLst>
                <a:path extrusionOk="0" h="61273" w="183816">
                  <a:moveTo>
                    <a:pt x="127201" y="12255"/>
                  </a:moveTo>
                  <a:lnTo>
                    <a:pt x="171561" y="34435"/>
                  </a:lnTo>
                  <a:lnTo>
                    <a:pt x="171561" y="49018"/>
                  </a:lnTo>
                  <a:lnTo>
                    <a:pt x="12254" y="49018"/>
                  </a:lnTo>
                  <a:lnTo>
                    <a:pt x="12254" y="34435"/>
                  </a:lnTo>
                  <a:lnTo>
                    <a:pt x="56615" y="12255"/>
                  </a:lnTo>
                  <a:close/>
                  <a:moveTo>
                    <a:pt x="0" y="0"/>
                  </a:moveTo>
                  <a:lnTo>
                    <a:pt x="0" y="61272"/>
                  </a:lnTo>
                  <a:lnTo>
                    <a:pt x="183816" y="61272"/>
                  </a:lnTo>
                  <a:lnTo>
                    <a:pt x="183816" y="0"/>
                  </a:lnTo>
                  <a:lnTo>
                    <a:pt x="171561" y="0"/>
                  </a:lnTo>
                  <a:lnTo>
                    <a:pt x="171561" y="20710"/>
                  </a:lnTo>
                  <a:lnTo>
                    <a:pt x="130142" y="0"/>
                  </a:lnTo>
                  <a:lnTo>
                    <a:pt x="53674" y="0"/>
                  </a:lnTo>
                  <a:lnTo>
                    <a:pt x="12254" y="20710"/>
                  </a:lnTo>
                  <a:lnTo>
                    <a:pt x="12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1"/>
            <p:cNvSpPr/>
            <p:nvPr/>
          </p:nvSpPr>
          <p:spPr>
            <a:xfrm>
              <a:off x="3805075" y="870450"/>
              <a:ext cx="1991375" cy="1531800"/>
            </a:xfrm>
            <a:custGeom>
              <a:rect b="b" l="l" r="r" t="t"/>
              <a:pathLst>
                <a:path extrusionOk="0" h="61272" w="79655">
                  <a:moveTo>
                    <a:pt x="1" y="0"/>
                  </a:moveTo>
                  <a:lnTo>
                    <a:pt x="1" y="12254"/>
                  </a:lnTo>
                  <a:lnTo>
                    <a:pt x="34926" y="12254"/>
                  </a:lnTo>
                  <a:lnTo>
                    <a:pt x="67400" y="33945"/>
                  </a:lnTo>
                  <a:lnTo>
                    <a:pt x="67400" y="49018"/>
                  </a:lnTo>
                  <a:lnTo>
                    <a:pt x="1" y="49018"/>
                  </a:lnTo>
                  <a:lnTo>
                    <a:pt x="1" y="61272"/>
                  </a:lnTo>
                  <a:lnTo>
                    <a:pt x="79654" y="61272"/>
                  </a:lnTo>
                  <a:lnTo>
                    <a:pt x="79654" y="0"/>
                  </a:lnTo>
                  <a:lnTo>
                    <a:pt x="67400" y="0"/>
                  </a:lnTo>
                  <a:lnTo>
                    <a:pt x="67400" y="19239"/>
                  </a:lnTo>
                  <a:lnTo>
                    <a:pt x="38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1"/>
            <p:cNvSpPr/>
            <p:nvPr/>
          </p:nvSpPr>
          <p:spPr>
            <a:xfrm>
              <a:off x="3805075" y="2708600"/>
              <a:ext cx="2297725" cy="1531825"/>
            </a:xfrm>
            <a:custGeom>
              <a:rect b="b" l="l" r="r" t="t"/>
              <a:pathLst>
                <a:path extrusionOk="0" h="61273" w="91909">
                  <a:moveTo>
                    <a:pt x="1" y="0"/>
                  </a:moveTo>
                  <a:lnTo>
                    <a:pt x="1" y="12255"/>
                  </a:lnTo>
                  <a:lnTo>
                    <a:pt x="35294" y="12255"/>
                  </a:lnTo>
                  <a:lnTo>
                    <a:pt x="79654" y="34435"/>
                  </a:lnTo>
                  <a:lnTo>
                    <a:pt x="79654" y="49018"/>
                  </a:lnTo>
                  <a:lnTo>
                    <a:pt x="1" y="49018"/>
                  </a:lnTo>
                  <a:lnTo>
                    <a:pt x="1" y="61272"/>
                  </a:lnTo>
                  <a:lnTo>
                    <a:pt x="91909" y="61272"/>
                  </a:lnTo>
                  <a:lnTo>
                    <a:pt x="91909" y="0"/>
                  </a:lnTo>
                  <a:lnTo>
                    <a:pt x="79654" y="0"/>
                  </a:lnTo>
                  <a:lnTo>
                    <a:pt x="79654" y="20710"/>
                  </a:lnTo>
                  <a:lnTo>
                    <a:pt x="38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1"/>
            <p:cNvSpPr/>
            <p:nvPr/>
          </p:nvSpPr>
          <p:spPr>
            <a:xfrm>
              <a:off x="2732825" y="238125"/>
              <a:ext cx="2144550" cy="4461825"/>
            </a:xfrm>
            <a:custGeom>
              <a:rect b="b" l="l" r="r" t="t"/>
              <a:pathLst>
                <a:path extrusionOk="0" h="178473" w="85782">
                  <a:moveTo>
                    <a:pt x="42891" y="12990"/>
                  </a:moveTo>
                  <a:lnTo>
                    <a:pt x="73527" y="23577"/>
                  </a:lnTo>
                  <a:lnTo>
                    <a:pt x="73527" y="28112"/>
                  </a:lnTo>
                  <a:lnTo>
                    <a:pt x="42891" y="48576"/>
                  </a:lnTo>
                  <a:lnTo>
                    <a:pt x="12255" y="28112"/>
                  </a:lnTo>
                  <a:lnTo>
                    <a:pt x="12255" y="23577"/>
                  </a:lnTo>
                  <a:lnTo>
                    <a:pt x="42891" y="12990"/>
                  </a:lnTo>
                  <a:close/>
                  <a:moveTo>
                    <a:pt x="12255" y="42817"/>
                  </a:moveTo>
                  <a:lnTo>
                    <a:pt x="31862" y="55929"/>
                  </a:lnTo>
                  <a:lnTo>
                    <a:pt x="12255" y="69041"/>
                  </a:lnTo>
                  <a:lnTo>
                    <a:pt x="12255" y="42817"/>
                  </a:lnTo>
                  <a:close/>
                  <a:moveTo>
                    <a:pt x="73527" y="42817"/>
                  </a:moveTo>
                  <a:lnTo>
                    <a:pt x="73527" y="69041"/>
                  </a:lnTo>
                  <a:lnTo>
                    <a:pt x="53920" y="55929"/>
                  </a:lnTo>
                  <a:lnTo>
                    <a:pt x="73527" y="42817"/>
                  </a:lnTo>
                  <a:close/>
                  <a:moveTo>
                    <a:pt x="42891" y="63282"/>
                  </a:moveTo>
                  <a:lnTo>
                    <a:pt x="73527" y="83746"/>
                  </a:lnTo>
                  <a:lnTo>
                    <a:pt x="73527" y="101638"/>
                  </a:lnTo>
                  <a:lnTo>
                    <a:pt x="42891" y="122103"/>
                  </a:lnTo>
                  <a:lnTo>
                    <a:pt x="12255" y="101638"/>
                  </a:lnTo>
                  <a:lnTo>
                    <a:pt x="12255" y="83746"/>
                  </a:lnTo>
                  <a:lnTo>
                    <a:pt x="42891" y="63282"/>
                  </a:lnTo>
                  <a:close/>
                  <a:moveTo>
                    <a:pt x="12255" y="116343"/>
                  </a:moveTo>
                  <a:lnTo>
                    <a:pt x="31862" y="129455"/>
                  </a:lnTo>
                  <a:lnTo>
                    <a:pt x="12255" y="142568"/>
                  </a:lnTo>
                  <a:lnTo>
                    <a:pt x="12255" y="116343"/>
                  </a:lnTo>
                  <a:close/>
                  <a:moveTo>
                    <a:pt x="73527" y="116343"/>
                  </a:moveTo>
                  <a:lnTo>
                    <a:pt x="73527" y="142568"/>
                  </a:lnTo>
                  <a:lnTo>
                    <a:pt x="53920" y="129455"/>
                  </a:lnTo>
                  <a:lnTo>
                    <a:pt x="73527" y="116343"/>
                  </a:lnTo>
                  <a:close/>
                  <a:moveTo>
                    <a:pt x="42891" y="0"/>
                  </a:moveTo>
                  <a:lnTo>
                    <a:pt x="1" y="14754"/>
                  </a:lnTo>
                  <a:lnTo>
                    <a:pt x="1" y="178473"/>
                  </a:lnTo>
                  <a:lnTo>
                    <a:pt x="12255" y="178473"/>
                  </a:lnTo>
                  <a:lnTo>
                    <a:pt x="12255" y="157273"/>
                  </a:lnTo>
                  <a:lnTo>
                    <a:pt x="42891" y="136808"/>
                  </a:lnTo>
                  <a:lnTo>
                    <a:pt x="73527" y="157273"/>
                  </a:lnTo>
                  <a:lnTo>
                    <a:pt x="73527" y="178473"/>
                  </a:lnTo>
                  <a:lnTo>
                    <a:pt x="85781" y="178473"/>
                  </a:lnTo>
                  <a:lnTo>
                    <a:pt x="85781" y="14754"/>
                  </a:lnTo>
                  <a:lnTo>
                    <a:pt x="428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1"/>
            <p:cNvSpPr/>
            <p:nvPr/>
          </p:nvSpPr>
          <p:spPr>
            <a:xfrm>
              <a:off x="3805075" y="238125"/>
              <a:ext cx="1072300" cy="4461825"/>
            </a:xfrm>
            <a:custGeom>
              <a:rect b="b" l="l" r="r" t="t"/>
              <a:pathLst>
                <a:path extrusionOk="0" h="178473" w="42892">
                  <a:moveTo>
                    <a:pt x="30637" y="42817"/>
                  </a:moveTo>
                  <a:lnTo>
                    <a:pt x="30637" y="69041"/>
                  </a:lnTo>
                  <a:lnTo>
                    <a:pt x="11030" y="55929"/>
                  </a:lnTo>
                  <a:lnTo>
                    <a:pt x="30637" y="42817"/>
                  </a:lnTo>
                  <a:close/>
                  <a:moveTo>
                    <a:pt x="30637" y="116343"/>
                  </a:moveTo>
                  <a:lnTo>
                    <a:pt x="30637" y="142568"/>
                  </a:lnTo>
                  <a:lnTo>
                    <a:pt x="11030" y="129455"/>
                  </a:lnTo>
                  <a:lnTo>
                    <a:pt x="30637" y="116343"/>
                  </a:lnTo>
                  <a:close/>
                  <a:moveTo>
                    <a:pt x="1" y="0"/>
                  </a:moveTo>
                  <a:lnTo>
                    <a:pt x="1" y="12990"/>
                  </a:lnTo>
                  <a:lnTo>
                    <a:pt x="30637" y="23577"/>
                  </a:lnTo>
                  <a:lnTo>
                    <a:pt x="30637" y="28112"/>
                  </a:lnTo>
                  <a:lnTo>
                    <a:pt x="1" y="48576"/>
                  </a:lnTo>
                  <a:lnTo>
                    <a:pt x="1" y="63282"/>
                  </a:lnTo>
                  <a:lnTo>
                    <a:pt x="30637" y="83746"/>
                  </a:lnTo>
                  <a:lnTo>
                    <a:pt x="30637" y="101638"/>
                  </a:lnTo>
                  <a:lnTo>
                    <a:pt x="1" y="122103"/>
                  </a:lnTo>
                  <a:lnTo>
                    <a:pt x="1" y="136808"/>
                  </a:lnTo>
                  <a:lnTo>
                    <a:pt x="30637" y="157273"/>
                  </a:lnTo>
                  <a:lnTo>
                    <a:pt x="30637" y="178473"/>
                  </a:lnTo>
                  <a:lnTo>
                    <a:pt x="42891" y="178473"/>
                  </a:lnTo>
                  <a:lnTo>
                    <a:pt x="42891" y="1475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1"/>
            <p:cNvSpPr/>
            <p:nvPr/>
          </p:nvSpPr>
          <p:spPr>
            <a:xfrm>
              <a:off x="1522700" y="4546750"/>
              <a:ext cx="4564800" cy="698525"/>
            </a:xfrm>
            <a:custGeom>
              <a:rect b="b" l="l" r="r" t="t"/>
              <a:pathLst>
                <a:path extrusionOk="0" h="27941" w="182592">
                  <a:moveTo>
                    <a:pt x="13971" y="1"/>
                  </a:moveTo>
                  <a:lnTo>
                    <a:pt x="1" y="27941"/>
                  </a:lnTo>
                  <a:lnTo>
                    <a:pt x="182591" y="27941"/>
                  </a:lnTo>
                  <a:lnTo>
                    <a:pt x="1686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1"/>
            <p:cNvSpPr/>
            <p:nvPr/>
          </p:nvSpPr>
          <p:spPr>
            <a:xfrm>
              <a:off x="3805075" y="4546750"/>
              <a:ext cx="2282425" cy="698525"/>
            </a:xfrm>
            <a:custGeom>
              <a:rect b="b" l="l" r="r" t="t"/>
              <a:pathLst>
                <a:path extrusionOk="0" h="27941" w="91297">
                  <a:moveTo>
                    <a:pt x="1" y="1"/>
                  </a:moveTo>
                  <a:lnTo>
                    <a:pt x="1" y="27941"/>
                  </a:lnTo>
                  <a:lnTo>
                    <a:pt x="91296" y="27941"/>
                  </a:lnTo>
                  <a:lnTo>
                    <a:pt x="773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1"/>
            <p:cNvSpPr/>
            <p:nvPr/>
          </p:nvSpPr>
          <p:spPr>
            <a:xfrm>
              <a:off x="1190625" y="5159475"/>
              <a:ext cx="5228350" cy="306375"/>
            </a:xfrm>
            <a:custGeom>
              <a:rect b="b" l="l" r="r" t="t"/>
              <a:pathLst>
                <a:path extrusionOk="0" h="12255" w="209134">
                  <a:moveTo>
                    <a:pt x="0" y="0"/>
                  </a:moveTo>
                  <a:lnTo>
                    <a:pt x="0" y="12255"/>
                  </a:lnTo>
                  <a:lnTo>
                    <a:pt x="209133" y="12255"/>
                  </a:lnTo>
                  <a:lnTo>
                    <a:pt x="2091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1"/>
            <p:cNvSpPr/>
            <p:nvPr/>
          </p:nvSpPr>
          <p:spPr>
            <a:xfrm>
              <a:off x="3805075" y="5159475"/>
              <a:ext cx="2613900" cy="306375"/>
            </a:xfrm>
            <a:custGeom>
              <a:rect b="b" l="l" r="r" t="t"/>
              <a:pathLst>
                <a:path extrusionOk="0" h="12255" w="104556">
                  <a:moveTo>
                    <a:pt x="1" y="0"/>
                  </a:moveTo>
                  <a:lnTo>
                    <a:pt x="1" y="12255"/>
                  </a:lnTo>
                  <a:lnTo>
                    <a:pt x="104555" y="12255"/>
                  </a:lnTo>
                  <a:lnTo>
                    <a:pt x="1045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0" name="Shape 3110"/>
        <p:cNvGrpSpPr/>
        <p:nvPr/>
      </p:nvGrpSpPr>
      <p:grpSpPr>
        <a:xfrm>
          <a:off x="0" y="0"/>
          <a:ext cx="0" cy="0"/>
          <a:chOff x="0" y="0"/>
          <a:chExt cx="0" cy="0"/>
        </a:xfrm>
      </p:grpSpPr>
      <p:sp>
        <p:nvSpPr>
          <p:cNvPr id="3111" name="Google Shape;3111;p123"/>
          <p:cNvSpPr txBox="1"/>
          <p:nvPr>
            <p:ph idx="4294967295" type="title"/>
          </p:nvPr>
        </p:nvSpPr>
        <p:spPr>
          <a:xfrm>
            <a:off x="717450" y="146950"/>
            <a:ext cx="770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Business Energy Assessments &amp; Incentives</a:t>
            </a:r>
            <a:endParaRPr sz="2600"/>
          </a:p>
        </p:txBody>
      </p:sp>
      <p:sp>
        <p:nvSpPr>
          <p:cNvPr id="3112" name="Google Shape;3112;p123"/>
          <p:cNvSpPr/>
          <p:nvPr/>
        </p:nvSpPr>
        <p:spPr>
          <a:xfrm>
            <a:off x="568225" y="1085850"/>
            <a:ext cx="2952300" cy="2971800"/>
          </a:xfrm>
          <a:prstGeom prst="ellipse">
            <a:avLst/>
          </a:pr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23"/>
          <p:cNvSpPr/>
          <p:nvPr/>
        </p:nvSpPr>
        <p:spPr>
          <a:xfrm>
            <a:off x="5636500" y="1147800"/>
            <a:ext cx="2952300" cy="2847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23"/>
          <p:cNvSpPr txBox="1"/>
          <p:nvPr/>
        </p:nvSpPr>
        <p:spPr>
          <a:xfrm>
            <a:off x="911425" y="1605100"/>
            <a:ext cx="2265900" cy="2142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200"/>
              </a:spcAft>
              <a:buNone/>
            </a:pPr>
            <a:r>
              <a:rPr i="1" lang="en" sz="1100">
                <a:solidFill>
                  <a:schemeClr val="accent6"/>
                </a:solidFill>
                <a:latin typeface="Asap SemiBold"/>
                <a:ea typeface="Asap SemiBold"/>
                <a:cs typeface="Asap SemiBold"/>
                <a:sym typeface="Asap SemiBold"/>
              </a:rPr>
              <a:t>Offer financial incentives, rebates, or low-interest loans to businesses for implementing energy-saving measures such as lighting upgrades, equipment optimizations, and building envelope improvements.</a:t>
            </a:r>
            <a:endParaRPr i="1" sz="1100">
              <a:solidFill>
                <a:schemeClr val="accent6"/>
              </a:solidFill>
              <a:latin typeface="Asap SemiBold"/>
              <a:ea typeface="Asap SemiBold"/>
              <a:cs typeface="Asap SemiBold"/>
              <a:sym typeface="Asap SemiBold"/>
            </a:endParaRPr>
          </a:p>
        </p:txBody>
      </p:sp>
      <p:sp>
        <p:nvSpPr>
          <p:cNvPr id="3115" name="Google Shape;3115;p123"/>
          <p:cNvSpPr txBox="1"/>
          <p:nvPr/>
        </p:nvSpPr>
        <p:spPr>
          <a:xfrm>
            <a:off x="6133000" y="1774600"/>
            <a:ext cx="1959300" cy="19728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i="1" lang="en" sz="1100">
                <a:solidFill>
                  <a:schemeClr val="accent6"/>
                </a:solidFill>
                <a:latin typeface="Asap SemiBold"/>
                <a:ea typeface="Asap SemiBold"/>
                <a:cs typeface="Asap SemiBold"/>
                <a:sym typeface="Asap SemiBold"/>
              </a:rPr>
              <a:t>Partner with local businesses to conduct energy assessments and identify opportunities for efficiency improvements</a:t>
            </a:r>
            <a:endParaRPr i="1" sz="1100">
              <a:solidFill>
                <a:schemeClr val="accent6"/>
              </a:solidFill>
              <a:latin typeface="Asap SemiBold"/>
              <a:ea typeface="Asap SemiBold"/>
              <a:cs typeface="Asap SemiBold"/>
              <a:sym typeface="Asap SemiBold"/>
            </a:endParaRPr>
          </a:p>
          <a:p>
            <a:pPr indent="0" lvl="0" marL="0" rtl="0" algn="ctr">
              <a:lnSpc>
                <a:spcPct val="200000"/>
              </a:lnSpc>
              <a:spcBef>
                <a:spcPts val="1200"/>
              </a:spcBef>
              <a:spcAft>
                <a:spcPts val="0"/>
              </a:spcAft>
              <a:buNone/>
            </a:pPr>
            <a:r>
              <a:t/>
            </a:r>
            <a:endParaRPr i="1" sz="1100">
              <a:solidFill>
                <a:schemeClr val="accent6"/>
              </a:solidFill>
              <a:latin typeface="Asap SemiBold"/>
              <a:ea typeface="Asap SemiBold"/>
              <a:cs typeface="Asap SemiBold"/>
              <a:sym typeface="Asap SemiBold"/>
            </a:endParaRPr>
          </a:p>
        </p:txBody>
      </p:sp>
      <p:grpSp>
        <p:nvGrpSpPr>
          <p:cNvPr id="3116" name="Google Shape;3116;p123"/>
          <p:cNvGrpSpPr/>
          <p:nvPr/>
        </p:nvGrpSpPr>
        <p:grpSpPr>
          <a:xfrm>
            <a:off x="4098948" y="2230695"/>
            <a:ext cx="959135" cy="793321"/>
            <a:chOff x="2659157" y="2017412"/>
            <a:chExt cx="319190" cy="271240"/>
          </a:xfrm>
        </p:grpSpPr>
        <p:sp>
          <p:nvSpPr>
            <p:cNvPr id="3117" name="Google Shape;3117;p123"/>
            <p:cNvSpPr/>
            <p:nvPr/>
          </p:nvSpPr>
          <p:spPr>
            <a:xfrm>
              <a:off x="2808183" y="2086765"/>
              <a:ext cx="164125" cy="149314"/>
            </a:xfrm>
            <a:custGeom>
              <a:rect b="b" l="l" r="r" t="t"/>
              <a:pathLst>
                <a:path extrusionOk="0" h="5686" w="6250">
                  <a:moveTo>
                    <a:pt x="3934" y="1"/>
                  </a:moveTo>
                  <a:lnTo>
                    <a:pt x="2728" y="919"/>
                  </a:lnTo>
                  <a:lnTo>
                    <a:pt x="1733" y="584"/>
                  </a:lnTo>
                  <a:lnTo>
                    <a:pt x="0" y="1991"/>
                  </a:lnTo>
                  <a:lnTo>
                    <a:pt x="2670" y="5685"/>
                  </a:lnTo>
                  <a:lnTo>
                    <a:pt x="6250" y="3140"/>
                  </a:lnTo>
                  <a:lnTo>
                    <a:pt x="3934"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23"/>
            <p:cNvSpPr/>
            <p:nvPr/>
          </p:nvSpPr>
          <p:spPr>
            <a:xfrm>
              <a:off x="2881816" y="2017412"/>
              <a:ext cx="96532" cy="177334"/>
            </a:xfrm>
            <a:custGeom>
              <a:rect b="b" l="l" r="r" t="t"/>
              <a:pathLst>
                <a:path extrusionOk="0" h="6753" w="3676">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23"/>
            <p:cNvSpPr/>
            <p:nvPr/>
          </p:nvSpPr>
          <p:spPr>
            <a:xfrm>
              <a:off x="2947650" y="2150603"/>
              <a:ext cx="30698" cy="44196"/>
            </a:xfrm>
            <a:custGeom>
              <a:rect b="b" l="l" r="r" t="t"/>
              <a:pathLst>
                <a:path extrusionOk="0" h="1683" w="1169">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23"/>
            <p:cNvSpPr/>
            <p:nvPr/>
          </p:nvSpPr>
          <p:spPr>
            <a:xfrm>
              <a:off x="2818976" y="2136029"/>
              <a:ext cx="124682" cy="83034"/>
            </a:xfrm>
            <a:custGeom>
              <a:rect b="b" l="l" r="r" t="t"/>
              <a:pathLst>
                <a:path extrusionOk="0" h="3162" w="4748">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23"/>
            <p:cNvSpPr/>
            <p:nvPr/>
          </p:nvSpPr>
          <p:spPr>
            <a:xfrm>
              <a:off x="2867741" y="2177730"/>
              <a:ext cx="73160" cy="41360"/>
            </a:xfrm>
            <a:custGeom>
              <a:rect b="b" l="l" r="r" t="t"/>
              <a:pathLst>
                <a:path extrusionOk="0" h="1575" w="2786">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23"/>
            <p:cNvSpPr/>
            <p:nvPr/>
          </p:nvSpPr>
          <p:spPr>
            <a:xfrm>
              <a:off x="2795867" y="2157641"/>
              <a:ext cx="124919" cy="82798"/>
            </a:xfrm>
            <a:custGeom>
              <a:rect b="b" l="l" r="r" t="t"/>
              <a:pathLst>
                <a:path extrusionOk="0" h="3153" w="4757">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23"/>
            <p:cNvSpPr/>
            <p:nvPr/>
          </p:nvSpPr>
          <p:spPr>
            <a:xfrm>
              <a:off x="2852667" y="2204620"/>
              <a:ext cx="65099" cy="35845"/>
            </a:xfrm>
            <a:custGeom>
              <a:rect b="b" l="l" r="r" t="t"/>
              <a:pathLst>
                <a:path extrusionOk="0" h="1365" w="2479">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23"/>
            <p:cNvSpPr/>
            <p:nvPr/>
          </p:nvSpPr>
          <p:spPr>
            <a:xfrm>
              <a:off x="2772732" y="2178990"/>
              <a:ext cx="124945" cy="83060"/>
            </a:xfrm>
            <a:custGeom>
              <a:rect b="b" l="l" r="r" t="t"/>
              <a:pathLst>
                <a:path extrusionOk="0" h="3163" w="4758">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23"/>
            <p:cNvSpPr/>
            <p:nvPr/>
          </p:nvSpPr>
          <p:spPr>
            <a:xfrm>
              <a:off x="2837594" y="2231011"/>
              <a:ext cx="56800" cy="31013"/>
            </a:xfrm>
            <a:custGeom>
              <a:rect b="b" l="l" r="r" t="t"/>
              <a:pathLst>
                <a:path extrusionOk="0" h="1181" w="2163">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23"/>
            <p:cNvSpPr/>
            <p:nvPr/>
          </p:nvSpPr>
          <p:spPr>
            <a:xfrm>
              <a:off x="2749623" y="2200602"/>
              <a:ext cx="124919" cy="82955"/>
            </a:xfrm>
            <a:custGeom>
              <a:rect b="b" l="l" r="r" t="t"/>
              <a:pathLst>
                <a:path extrusionOk="0" h="3159" w="4757">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23"/>
            <p:cNvSpPr/>
            <p:nvPr/>
          </p:nvSpPr>
          <p:spPr>
            <a:xfrm>
              <a:off x="2822495" y="2255906"/>
              <a:ext cx="49054" cy="27494"/>
            </a:xfrm>
            <a:custGeom>
              <a:rect b="b" l="l" r="r" t="t"/>
              <a:pathLst>
                <a:path extrusionOk="0" h="1047" w="1868">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23"/>
            <p:cNvSpPr/>
            <p:nvPr/>
          </p:nvSpPr>
          <p:spPr>
            <a:xfrm>
              <a:off x="2673968" y="2097059"/>
              <a:ext cx="159109" cy="144036"/>
            </a:xfrm>
            <a:custGeom>
              <a:rect b="b" l="l" r="r" t="t"/>
              <a:pathLst>
                <a:path extrusionOk="0" h="5485" w="6059">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23"/>
            <p:cNvSpPr/>
            <p:nvPr/>
          </p:nvSpPr>
          <p:spPr>
            <a:xfrm>
              <a:off x="2659157" y="2039261"/>
              <a:ext cx="98528" cy="170191"/>
            </a:xfrm>
            <a:custGeom>
              <a:rect b="b" l="l" r="r" t="t"/>
              <a:pathLst>
                <a:path extrusionOk="0" h="6481" w="3752">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23"/>
            <p:cNvSpPr/>
            <p:nvPr/>
          </p:nvSpPr>
          <p:spPr>
            <a:xfrm>
              <a:off x="2659157" y="2039261"/>
              <a:ext cx="75918" cy="159109"/>
            </a:xfrm>
            <a:custGeom>
              <a:rect b="b" l="l" r="r" t="t"/>
              <a:pathLst>
                <a:path extrusionOk="0" h="6059" w="2891">
                  <a:moveTo>
                    <a:pt x="0" y="1"/>
                  </a:moveTo>
                  <a:lnTo>
                    <a:pt x="0" y="5810"/>
                  </a:lnTo>
                  <a:lnTo>
                    <a:pt x="431" y="6059"/>
                  </a:lnTo>
                  <a:lnTo>
                    <a:pt x="2890" y="1676"/>
                  </a:lnTo>
                  <a:lnTo>
                    <a:pt x="0" y="1"/>
                  </a:lnTo>
                  <a:close/>
                </a:path>
              </a:pathLst>
            </a:cu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23"/>
            <p:cNvSpPr/>
            <p:nvPr/>
          </p:nvSpPr>
          <p:spPr>
            <a:xfrm>
              <a:off x="2659157" y="2159138"/>
              <a:ext cx="47268" cy="50314"/>
            </a:xfrm>
            <a:custGeom>
              <a:rect b="b" l="l" r="r" t="t"/>
              <a:pathLst>
                <a:path extrusionOk="0" h="1916" w="180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23"/>
            <p:cNvSpPr/>
            <p:nvPr/>
          </p:nvSpPr>
          <p:spPr>
            <a:xfrm>
              <a:off x="2659157" y="2159138"/>
              <a:ext cx="24894" cy="39232"/>
            </a:xfrm>
            <a:custGeom>
              <a:rect b="b" l="l" r="r" t="t"/>
              <a:pathLst>
                <a:path extrusionOk="0" h="1494" w="948">
                  <a:moveTo>
                    <a:pt x="0" y="1"/>
                  </a:moveTo>
                  <a:lnTo>
                    <a:pt x="0" y="1245"/>
                  </a:lnTo>
                  <a:lnTo>
                    <a:pt x="431" y="1494"/>
                  </a:lnTo>
                  <a:lnTo>
                    <a:pt x="948" y="575"/>
                  </a:lnTo>
                  <a:lnTo>
                    <a:pt x="0" y="1"/>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23"/>
            <p:cNvSpPr/>
            <p:nvPr/>
          </p:nvSpPr>
          <p:spPr>
            <a:xfrm>
              <a:off x="2706898" y="2179463"/>
              <a:ext cx="67121" cy="53859"/>
            </a:xfrm>
            <a:custGeom>
              <a:rect b="b" l="l" r="r" t="t"/>
              <a:pathLst>
                <a:path extrusionOk="0" h="2051" w="2556">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23"/>
            <p:cNvSpPr/>
            <p:nvPr/>
          </p:nvSpPr>
          <p:spPr>
            <a:xfrm>
              <a:off x="2710154" y="2180513"/>
              <a:ext cx="63864" cy="52914"/>
            </a:xfrm>
            <a:custGeom>
              <a:rect b="b" l="l" r="r" t="t"/>
              <a:pathLst>
                <a:path extrusionOk="0" h="2015" w="2432">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23"/>
            <p:cNvSpPr/>
            <p:nvPr/>
          </p:nvSpPr>
          <p:spPr>
            <a:xfrm>
              <a:off x="2732528" y="2203254"/>
              <a:ext cx="59847" cy="48528"/>
            </a:xfrm>
            <a:custGeom>
              <a:rect b="b" l="l" r="r" t="t"/>
              <a:pathLst>
                <a:path extrusionOk="0" h="1848" w="2279">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23"/>
            <p:cNvSpPr/>
            <p:nvPr/>
          </p:nvSpPr>
          <p:spPr>
            <a:xfrm>
              <a:off x="2735810" y="2204384"/>
              <a:ext cx="56564" cy="47399"/>
            </a:xfrm>
            <a:custGeom>
              <a:rect b="b" l="l" r="r" t="t"/>
              <a:pathLst>
                <a:path extrusionOk="0" h="1805" w="2154">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23"/>
            <p:cNvSpPr/>
            <p:nvPr/>
          </p:nvSpPr>
          <p:spPr>
            <a:xfrm>
              <a:off x="2758158" y="2226967"/>
              <a:ext cx="52310" cy="43303"/>
            </a:xfrm>
            <a:custGeom>
              <a:rect b="b" l="l" r="r" t="t"/>
              <a:pathLst>
                <a:path extrusionOk="0" h="1649" w="1992">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23"/>
            <p:cNvSpPr/>
            <p:nvPr/>
          </p:nvSpPr>
          <p:spPr>
            <a:xfrm>
              <a:off x="2761178" y="2228018"/>
              <a:ext cx="49290" cy="42252"/>
            </a:xfrm>
            <a:custGeom>
              <a:rect b="b" l="l" r="r" t="t"/>
              <a:pathLst>
                <a:path extrusionOk="0" h="1609" w="1877">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23"/>
            <p:cNvSpPr/>
            <p:nvPr/>
          </p:nvSpPr>
          <p:spPr>
            <a:xfrm>
              <a:off x="2783814" y="2250706"/>
              <a:ext cx="45010" cy="37919"/>
            </a:xfrm>
            <a:custGeom>
              <a:rect b="b" l="l" r="r" t="t"/>
              <a:pathLst>
                <a:path extrusionOk="0" h="1444" w="1714">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23"/>
            <p:cNvSpPr/>
            <p:nvPr/>
          </p:nvSpPr>
          <p:spPr>
            <a:xfrm>
              <a:off x="2786807" y="2251888"/>
              <a:ext cx="42016" cy="36764"/>
            </a:xfrm>
            <a:custGeom>
              <a:rect b="b" l="l" r="r" t="t"/>
              <a:pathLst>
                <a:path extrusionOk="0" h="1400" w="160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23"/>
            <p:cNvSpPr/>
            <p:nvPr/>
          </p:nvSpPr>
          <p:spPr>
            <a:xfrm>
              <a:off x="2788829" y="2102101"/>
              <a:ext cx="64862" cy="99788"/>
            </a:xfrm>
            <a:custGeom>
              <a:rect b="b" l="l" r="r" t="t"/>
              <a:pathLst>
                <a:path extrusionOk="0" h="3800" w="247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23"/>
            <p:cNvSpPr/>
            <p:nvPr/>
          </p:nvSpPr>
          <p:spPr>
            <a:xfrm>
              <a:off x="2788829" y="2102101"/>
              <a:ext cx="27415" cy="99788"/>
            </a:xfrm>
            <a:custGeom>
              <a:rect b="b" l="l" r="r" t="t"/>
              <a:pathLst>
                <a:path extrusionOk="0" h="3800" w="1044">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 name="Shape 3146"/>
        <p:cNvGrpSpPr/>
        <p:nvPr/>
      </p:nvGrpSpPr>
      <p:grpSpPr>
        <a:xfrm>
          <a:off x="0" y="0"/>
          <a:ext cx="0" cy="0"/>
          <a:chOff x="0" y="0"/>
          <a:chExt cx="0" cy="0"/>
        </a:xfrm>
      </p:grpSpPr>
      <p:sp>
        <p:nvSpPr>
          <p:cNvPr id="3147" name="Google Shape;3147;p124"/>
          <p:cNvSpPr/>
          <p:nvPr/>
        </p:nvSpPr>
        <p:spPr>
          <a:xfrm>
            <a:off x="4785350" y="2636525"/>
            <a:ext cx="3641100" cy="1310700"/>
          </a:xfrm>
          <a:prstGeom prst="roundRect">
            <a:avLst>
              <a:gd fmla="val 16667" name="adj"/>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148" name="Google Shape;3148;p124"/>
          <p:cNvSpPr/>
          <p:nvPr/>
        </p:nvSpPr>
        <p:spPr>
          <a:xfrm>
            <a:off x="4785350" y="853375"/>
            <a:ext cx="3641100" cy="1583400"/>
          </a:xfrm>
          <a:prstGeom prst="roundRect">
            <a:avLst>
              <a:gd fmla="val 16667" name="adj"/>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149" name="Google Shape;3149;p124"/>
          <p:cNvSpPr/>
          <p:nvPr/>
        </p:nvSpPr>
        <p:spPr>
          <a:xfrm>
            <a:off x="768096" y="3550425"/>
            <a:ext cx="3514800" cy="1274100"/>
          </a:xfrm>
          <a:prstGeom prst="roundRect">
            <a:avLst>
              <a:gd fmla="val 16667" name="adj"/>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150" name="Google Shape;3150;p124"/>
          <p:cNvSpPr/>
          <p:nvPr/>
        </p:nvSpPr>
        <p:spPr>
          <a:xfrm>
            <a:off x="768600" y="2180525"/>
            <a:ext cx="3514800" cy="1274100"/>
          </a:xfrm>
          <a:prstGeom prst="roundRect">
            <a:avLst>
              <a:gd fmla="val 16667" name="adj"/>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151" name="Google Shape;3151;p124"/>
          <p:cNvSpPr/>
          <p:nvPr/>
        </p:nvSpPr>
        <p:spPr>
          <a:xfrm>
            <a:off x="768600" y="810625"/>
            <a:ext cx="3514800" cy="1274100"/>
          </a:xfrm>
          <a:prstGeom prst="roundRect">
            <a:avLst>
              <a:gd fmla="val 16667" name="adj"/>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3152" name="Google Shape;3152;p124"/>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Community Education and Workshops</a:t>
            </a:r>
            <a:endParaRPr sz="2600"/>
          </a:p>
        </p:txBody>
      </p:sp>
      <p:sp>
        <p:nvSpPr>
          <p:cNvPr id="3153" name="Google Shape;3153;p124"/>
          <p:cNvSpPr txBox="1"/>
          <p:nvPr/>
        </p:nvSpPr>
        <p:spPr>
          <a:xfrm>
            <a:off x="819750" y="853375"/>
            <a:ext cx="3412500" cy="11886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b="1" lang="en" sz="1000">
                <a:solidFill>
                  <a:schemeClr val="lt1"/>
                </a:solidFill>
                <a:latin typeface="Asap"/>
                <a:ea typeface="Asap"/>
                <a:cs typeface="Asap"/>
                <a:sym typeface="Asap"/>
              </a:rPr>
              <a:t>Identify High Consumption Areas: </a:t>
            </a:r>
            <a:br>
              <a:rPr b="1" lang="en" sz="1000">
                <a:solidFill>
                  <a:schemeClr val="lt1"/>
                </a:solidFill>
                <a:latin typeface="Asap"/>
                <a:ea typeface="Asap"/>
                <a:cs typeface="Asap"/>
                <a:sym typeface="Asap"/>
              </a:rPr>
            </a:br>
            <a:r>
              <a:rPr lang="en" sz="1000">
                <a:solidFill>
                  <a:schemeClr val="lt1"/>
                </a:solidFill>
                <a:latin typeface="Asap"/>
                <a:ea typeface="Asap"/>
                <a:cs typeface="Asap"/>
                <a:sym typeface="Asap"/>
              </a:rPr>
              <a:t>Conduct an analysis to identify areas with high energy consumption, such as neighborhoods with older buildings or commercial districts with large energy usage.</a:t>
            </a:r>
            <a:endParaRPr sz="1000">
              <a:solidFill>
                <a:schemeClr val="lt1"/>
              </a:solidFill>
              <a:latin typeface="Asap"/>
              <a:ea typeface="Asap"/>
              <a:cs typeface="Asap"/>
              <a:sym typeface="Asap"/>
            </a:endParaRPr>
          </a:p>
          <a:p>
            <a:pPr indent="0" lvl="0" marL="0" rtl="0" algn="just">
              <a:lnSpc>
                <a:spcPct val="150000"/>
              </a:lnSpc>
              <a:spcBef>
                <a:spcPts val="0"/>
              </a:spcBef>
              <a:spcAft>
                <a:spcPts val="0"/>
              </a:spcAft>
              <a:buNone/>
            </a:pPr>
            <a:r>
              <a:t/>
            </a:r>
            <a:endParaRPr sz="1300">
              <a:solidFill>
                <a:schemeClr val="lt1"/>
              </a:solidFill>
              <a:latin typeface="Asap"/>
              <a:ea typeface="Asap"/>
              <a:cs typeface="Asap"/>
              <a:sym typeface="Asap"/>
            </a:endParaRPr>
          </a:p>
        </p:txBody>
      </p:sp>
      <p:sp>
        <p:nvSpPr>
          <p:cNvPr id="3154" name="Google Shape;3154;p124"/>
          <p:cNvSpPr txBox="1"/>
          <p:nvPr/>
        </p:nvSpPr>
        <p:spPr>
          <a:xfrm>
            <a:off x="4873400" y="888575"/>
            <a:ext cx="3514800" cy="11754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b="1" lang="en" sz="1000">
                <a:solidFill>
                  <a:schemeClr val="lt1"/>
                </a:solidFill>
                <a:latin typeface="Asap"/>
                <a:ea typeface="Asap"/>
                <a:cs typeface="Asap"/>
                <a:sym typeface="Asap"/>
              </a:rPr>
              <a:t>Tailored Workshop Content: </a:t>
            </a:r>
            <a:endParaRPr b="1" sz="1000">
              <a:solidFill>
                <a:schemeClr val="lt1"/>
              </a:solidFill>
              <a:latin typeface="Asap"/>
              <a:ea typeface="Asap"/>
              <a:cs typeface="Asap"/>
              <a:sym typeface="Asap"/>
            </a:endParaRPr>
          </a:p>
          <a:p>
            <a:pPr indent="0" lvl="0" marL="0" rtl="0" algn="just">
              <a:lnSpc>
                <a:spcPct val="200000"/>
              </a:lnSpc>
              <a:spcBef>
                <a:spcPts val="0"/>
              </a:spcBef>
              <a:spcAft>
                <a:spcPts val="0"/>
              </a:spcAft>
              <a:buNone/>
            </a:pPr>
            <a:r>
              <a:rPr lang="en" sz="1000">
                <a:solidFill>
                  <a:schemeClr val="lt1"/>
                </a:solidFill>
                <a:latin typeface="Asap"/>
                <a:ea typeface="Asap"/>
                <a:cs typeface="Asap"/>
                <a:sym typeface="Asap"/>
              </a:rPr>
              <a:t>Develop workshop content addressing the specific energy efficiency needs of each identified area. For example, if a neighborhood has many older homes, focus on topics like weatherization and insulation.</a:t>
            </a:r>
            <a:endParaRPr sz="1000">
              <a:solidFill>
                <a:schemeClr val="lt1"/>
              </a:solidFill>
              <a:latin typeface="Asap"/>
              <a:ea typeface="Asap"/>
              <a:cs typeface="Asap"/>
              <a:sym typeface="Asap"/>
            </a:endParaRPr>
          </a:p>
          <a:p>
            <a:pPr indent="0" lvl="0" marL="0" rtl="0" algn="just">
              <a:lnSpc>
                <a:spcPct val="200000"/>
              </a:lnSpc>
              <a:spcBef>
                <a:spcPts val="0"/>
              </a:spcBef>
              <a:spcAft>
                <a:spcPts val="0"/>
              </a:spcAft>
              <a:buNone/>
            </a:pPr>
            <a:r>
              <a:t/>
            </a:r>
            <a:endParaRPr b="1" sz="1000">
              <a:solidFill>
                <a:schemeClr val="lt1"/>
              </a:solidFill>
              <a:latin typeface="Asap"/>
              <a:ea typeface="Asap"/>
              <a:cs typeface="Asap"/>
              <a:sym typeface="Asap"/>
            </a:endParaRPr>
          </a:p>
          <a:p>
            <a:pPr indent="0" lvl="0" marL="0" rtl="0" algn="just">
              <a:lnSpc>
                <a:spcPct val="200000"/>
              </a:lnSpc>
              <a:spcBef>
                <a:spcPts val="0"/>
              </a:spcBef>
              <a:spcAft>
                <a:spcPts val="0"/>
              </a:spcAft>
              <a:buNone/>
            </a:pPr>
            <a:r>
              <a:t/>
            </a:r>
            <a:endParaRPr b="1" sz="1000">
              <a:solidFill>
                <a:schemeClr val="lt1"/>
              </a:solidFill>
              <a:latin typeface="Asap"/>
              <a:ea typeface="Asap"/>
              <a:cs typeface="Asap"/>
              <a:sym typeface="Asap"/>
            </a:endParaRPr>
          </a:p>
          <a:p>
            <a:pPr indent="0" lvl="0" marL="0" rtl="0" algn="just">
              <a:lnSpc>
                <a:spcPct val="150000"/>
              </a:lnSpc>
              <a:spcBef>
                <a:spcPts val="0"/>
              </a:spcBef>
              <a:spcAft>
                <a:spcPts val="0"/>
              </a:spcAft>
              <a:buNone/>
            </a:pPr>
            <a:r>
              <a:t/>
            </a:r>
            <a:endParaRPr sz="1300">
              <a:solidFill>
                <a:schemeClr val="lt1"/>
              </a:solidFill>
              <a:latin typeface="Asap"/>
              <a:ea typeface="Asap"/>
              <a:cs typeface="Asap"/>
              <a:sym typeface="Asap"/>
            </a:endParaRPr>
          </a:p>
        </p:txBody>
      </p:sp>
      <p:sp>
        <p:nvSpPr>
          <p:cNvPr id="3155" name="Google Shape;3155;p124"/>
          <p:cNvSpPr txBox="1"/>
          <p:nvPr/>
        </p:nvSpPr>
        <p:spPr>
          <a:xfrm>
            <a:off x="845250" y="2207075"/>
            <a:ext cx="3361500" cy="12210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b="1" lang="en" sz="1000">
                <a:solidFill>
                  <a:schemeClr val="lt1"/>
                </a:solidFill>
                <a:latin typeface="Asap"/>
                <a:ea typeface="Asap"/>
                <a:cs typeface="Asap"/>
                <a:sym typeface="Asap"/>
              </a:rPr>
              <a:t>Collaboration with Local Organizations: </a:t>
            </a:r>
            <a:endParaRPr b="1" sz="1000">
              <a:solidFill>
                <a:schemeClr val="lt1"/>
              </a:solidFill>
              <a:latin typeface="Asap"/>
              <a:ea typeface="Asap"/>
              <a:cs typeface="Asap"/>
              <a:sym typeface="Asap"/>
            </a:endParaRPr>
          </a:p>
          <a:p>
            <a:pPr indent="0" lvl="0" marL="0" rtl="0" algn="just">
              <a:lnSpc>
                <a:spcPct val="200000"/>
              </a:lnSpc>
              <a:spcBef>
                <a:spcPts val="0"/>
              </a:spcBef>
              <a:spcAft>
                <a:spcPts val="0"/>
              </a:spcAft>
              <a:buNone/>
            </a:pPr>
            <a:r>
              <a:rPr lang="en" sz="1000">
                <a:solidFill>
                  <a:schemeClr val="lt1"/>
                </a:solidFill>
                <a:latin typeface="Asap"/>
                <a:ea typeface="Asap"/>
                <a:cs typeface="Asap"/>
                <a:sym typeface="Asap"/>
              </a:rPr>
              <a:t>Partner with local community centers, schools, or environmental organizations to host workshops in accessible locations.</a:t>
            </a:r>
            <a:endParaRPr sz="1300">
              <a:solidFill>
                <a:schemeClr val="lt1"/>
              </a:solidFill>
              <a:latin typeface="Asap"/>
              <a:ea typeface="Asap"/>
              <a:cs typeface="Asap"/>
              <a:sym typeface="Asap"/>
            </a:endParaRPr>
          </a:p>
        </p:txBody>
      </p:sp>
      <p:sp>
        <p:nvSpPr>
          <p:cNvPr id="3156" name="Google Shape;3156;p124"/>
          <p:cNvSpPr txBox="1"/>
          <p:nvPr/>
        </p:nvSpPr>
        <p:spPr>
          <a:xfrm>
            <a:off x="4924550" y="2636525"/>
            <a:ext cx="3412500" cy="13593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b="1" lang="en" sz="1000">
                <a:solidFill>
                  <a:schemeClr val="lt1"/>
                </a:solidFill>
                <a:latin typeface="Asap"/>
                <a:ea typeface="Asap"/>
                <a:cs typeface="Asap"/>
                <a:sym typeface="Asap"/>
              </a:rPr>
              <a:t>Multilingual Resources: </a:t>
            </a:r>
            <a:endParaRPr b="1" sz="1000">
              <a:solidFill>
                <a:schemeClr val="lt1"/>
              </a:solidFill>
              <a:latin typeface="Asap"/>
              <a:ea typeface="Asap"/>
              <a:cs typeface="Asap"/>
              <a:sym typeface="Asap"/>
            </a:endParaRPr>
          </a:p>
          <a:p>
            <a:pPr indent="0" lvl="0" marL="0" rtl="0" algn="just">
              <a:lnSpc>
                <a:spcPct val="200000"/>
              </a:lnSpc>
              <a:spcBef>
                <a:spcPts val="0"/>
              </a:spcBef>
              <a:spcAft>
                <a:spcPts val="0"/>
              </a:spcAft>
              <a:buNone/>
            </a:pPr>
            <a:r>
              <a:rPr lang="en" sz="1000">
                <a:solidFill>
                  <a:schemeClr val="lt1"/>
                </a:solidFill>
                <a:latin typeface="Asap"/>
                <a:ea typeface="Asap"/>
                <a:cs typeface="Asap"/>
                <a:sym typeface="Asap"/>
              </a:rPr>
              <a:t>Translate educational materials into multiple languages spoken in the community to ensure inclusivity and accessibility.</a:t>
            </a:r>
            <a:endParaRPr sz="1000">
              <a:solidFill>
                <a:schemeClr val="lt1"/>
              </a:solidFill>
              <a:latin typeface="Asap"/>
              <a:ea typeface="Asap"/>
              <a:cs typeface="Asap"/>
              <a:sym typeface="Asap"/>
            </a:endParaRPr>
          </a:p>
          <a:p>
            <a:pPr indent="0" lvl="0" marL="0" rtl="0" algn="just">
              <a:lnSpc>
                <a:spcPct val="200000"/>
              </a:lnSpc>
              <a:spcBef>
                <a:spcPts val="0"/>
              </a:spcBef>
              <a:spcAft>
                <a:spcPts val="0"/>
              </a:spcAft>
              <a:buNone/>
            </a:pPr>
            <a:r>
              <a:t/>
            </a:r>
            <a:endParaRPr b="1" sz="1000">
              <a:solidFill>
                <a:schemeClr val="lt1"/>
              </a:solidFill>
              <a:latin typeface="Asap"/>
              <a:ea typeface="Asap"/>
              <a:cs typeface="Asap"/>
              <a:sym typeface="Asap"/>
            </a:endParaRPr>
          </a:p>
          <a:p>
            <a:pPr indent="0" lvl="0" marL="0" rtl="0" algn="just">
              <a:lnSpc>
                <a:spcPct val="150000"/>
              </a:lnSpc>
              <a:spcBef>
                <a:spcPts val="0"/>
              </a:spcBef>
              <a:spcAft>
                <a:spcPts val="0"/>
              </a:spcAft>
              <a:buNone/>
            </a:pPr>
            <a:r>
              <a:t/>
            </a:r>
            <a:endParaRPr sz="1300">
              <a:solidFill>
                <a:schemeClr val="lt1"/>
              </a:solidFill>
              <a:latin typeface="Asap"/>
              <a:ea typeface="Asap"/>
              <a:cs typeface="Asap"/>
              <a:sym typeface="Asap"/>
            </a:endParaRPr>
          </a:p>
        </p:txBody>
      </p:sp>
      <p:sp>
        <p:nvSpPr>
          <p:cNvPr id="3157" name="Google Shape;3157;p124"/>
          <p:cNvSpPr txBox="1"/>
          <p:nvPr/>
        </p:nvSpPr>
        <p:spPr>
          <a:xfrm>
            <a:off x="845400" y="3593175"/>
            <a:ext cx="3412500" cy="11328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b="1" lang="en" sz="1000">
                <a:solidFill>
                  <a:schemeClr val="lt1"/>
                </a:solidFill>
                <a:latin typeface="Asap"/>
                <a:ea typeface="Asap"/>
                <a:cs typeface="Asap"/>
                <a:sym typeface="Asap"/>
              </a:rPr>
              <a:t>Promotion and Outreach: </a:t>
            </a:r>
            <a:endParaRPr b="1" sz="1000">
              <a:solidFill>
                <a:schemeClr val="lt1"/>
              </a:solidFill>
              <a:latin typeface="Asap"/>
              <a:ea typeface="Asap"/>
              <a:cs typeface="Asap"/>
              <a:sym typeface="Asap"/>
            </a:endParaRPr>
          </a:p>
          <a:p>
            <a:pPr indent="0" lvl="0" marL="0" rtl="0" algn="just">
              <a:lnSpc>
                <a:spcPct val="200000"/>
              </a:lnSpc>
              <a:spcBef>
                <a:spcPts val="0"/>
              </a:spcBef>
              <a:spcAft>
                <a:spcPts val="0"/>
              </a:spcAft>
              <a:buNone/>
            </a:pPr>
            <a:r>
              <a:rPr lang="en" sz="1000">
                <a:solidFill>
                  <a:schemeClr val="lt1"/>
                </a:solidFill>
                <a:latin typeface="Asap"/>
                <a:ea typeface="Asap"/>
                <a:cs typeface="Asap"/>
                <a:sym typeface="Asap"/>
              </a:rPr>
              <a:t>Use social media, local newspapers, and community bulletin boards to promote workshops and reach a wide audience.</a:t>
            </a:r>
            <a:endParaRPr sz="1000">
              <a:solidFill>
                <a:schemeClr val="lt1"/>
              </a:solidFill>
              <a:latin typeface="Asap"/>
              <a:ea typeface="Asap"/>
              <a:cs typeface="Asap"/>
              <a:sym typeface="Asap"/>
            </a:endParaRPr>
          </a:p>
          <a:p>
            <a:pPr indent="0" lvl="0" marL="0" rtl="0" algn="just">
              <a:lnSpc>
                <a:spcPct val="200000"/>
              </a:lnSpc>
              <a:spcBef>
                <a:spcPts val="0"/>
              </a:spcBef>
              <a:spcAft>
                <a:spcPts val="0"/>
              </a:spcAft>
              <a:buNone/>
            </a:pPr>
            <a:r>
              <a:t/>
            </a:r>
            <a:endParaRPr b="1" sz="1000">
              <a:solidFill>
                <a:schemeClr val="lt1"/>
              </a:solidFill>
              <a:latin typeface="Asap"/>
              <a:ea typeface="Asap"/>
              <a:cs typeface="Asap"/>
              <a:sym typeface="Asap"/>
            </a:endParaRPr>
          </a:p>
          <a:p>
            <a:pPr indent="0" lvl="0" marL="0" rtl="0" algn="just">
              <a:lnSpc>
                <a:spcPct val="150000"/>
              </a:lnSpc>
              <a:spcBef>
                <a:spcPts val="0"/>
              </a:spcBef>
              <a:spcAft>
                <a:spcPts val="0"/>
              </a:spcAft>
              <a:buNone/>
            </a:pPr>
            <a:r>
              <a:t/>
            </a:r>
            <a:endParaRPr sz="1300">
              <a:solidFill>
                <a:schemeClr val="lt1"/>
              </a:solidFill>
              <a:latin typeface="Asap"/>
              <a:ea typeface="Asap"/>
              <a:cs typeface="Asap"/>
              <a:sym typeface="Asap"/>
            </a:endParaRPr>
          </a:p>
          <a:p>
            <a:pPr indent="0" lvl="0" marL="0" rtl="0" algn="just">
              <a:lnSpc>
                <a:spcPct val="200000"/>
              </a:lnSpc>
              <a:spcBef>
                <a:spcPts val="0"/>
              </a:spcBef>
              <a:spcAft>
                <a:spcPts val="0"/>
              </a:spcAft>
              <a:buNone/>
            </a:pPr>
            <a:r>
              <a:t/>
            </a:r>
            <a:endParaRPr b="1" sz="1000">
              <a:solidFill>
                <a:schemeClr val="lt1"/>
              </a:solidFill>
              <a:latin typeface="Asap"/>
              <a:ea typeface="Asap"/>
              <a:cs typeface="Asap"/>
              <a:sym typeface="Asap"/>
            </a:endParaRPr>
          </a:p>
          <a:p>
            <a:pPr indent="0" lvl="0" marL="0" rtl="0" algn="just">
              <a:lnSpc>
                <a:spcPct val="150000"/>
              </a:lnSpc>
              <a:spcBef>
                <a:spcPts val="0"/>
              </a:spcBef>
              <a:spcAft>
                <a:spcPts val="0"/>
              </a:spcAft>
              <a:buNone/>
            </a:pPr>
            <a:r>
              <a:t/>
            </a:r>
            <a:endParaRPr sz="1300">
              <a:solidFill>
                <a:schemeClr val="lt1"/>
              </a:solidFill>
              <a:latin typeface="Asap"/>
              <a:ea typeface="Asap"/>
              <a:cs typeface="Asap"/>
              <a:sym typeface="Asap"/>
            </a:endParaRPr>
          </a:p>
        </p:txBody>
      </p:sp>
      <p:sp>
        <p:nvSpPr>
          <p:cNvPr id="3158" name="Google Shape;3158;p124"/>
          <p:cNvSpPr/>
          <p:nvPr/>
        </p:nvSpPr>
        <p:spPr>
          <a:xfrm>
            <a:off x="717450" y="678200"/>
            <a:ext cx="318900" cy="259200"/>
          </a:xfrm>
          <a:prstGeom prst="ellipse">
            <a:avLst/>
          </a:prstGeom>
          <a:solidFill>
            <a:schemeClr val="accent3"/>
          </a:solid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sap"/>
                <a:ea typeface="Asap"/>
                <a:cs typeface="Asap"/>
                <a:sym typeface="Asap"/>
              </a:rPr>
              <a:t>1</a:t>
            </a:r>
            <a:endParaRPr sz="900">
              <a:solidFill>
                <a:schemeClr val="lt1"/>
              </a:solidFill>
              <a:latin typeface="Asap"/>
              <a:ea typeface="Asap"/>
              <a:cs typeface="Asap"/>
              <a:sym typeface="Asap"/>
            </a:endParaRPr>
          </a:p>
        </p:txBody>
      </p:sp>
      <p:sp>
        <p:nvSpPr>
          <p:cNvPr id="3159" name="Google Shape;3159;p124"/>
          <p:cNvSpPr/>
          <p:nvPr/>
        </p:nvSpPr>
        <p:spPr>
          <a:xfrm>
            <a:off x="8107650" y="757300"/>
            <a:ext cx="318900" cy="259200"/>
          </a:xfrm>
          <a:prstGeom prst="ellipse">
            <a:avLst/>
          </a:prstGeom>
          <a:solidFill>
            <a:schemeClr val="accent3"/>
          </a:solid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sap"/>
                <a:ea typeface="Asap"/>
                <a:cs typeface="Asap"/>
                <a:sym typeface="Asap"/>
              </a:rPr>
              <a:t>2</a:t>
            </a:r>
            <a:endParaRPr sz="900">
              <a:solidFill>
                <a:schemeClr val="lt1"/>
              </a:solidFill>
              <a:latin typeface="Asap"/>
              <a:ea typeface="Asap"/>
              <a:cs typeface="Asap"/>
              <a:sym typeface="Asap"/>
            </a:endParaRPr>
          </a:p>
        </p:txBody>
      </p:sp>
      <p:sp>
        <p:nvSpPr>
          <p:cNvPr id="3160" name="Google Shape;3160;p124"/>
          <p:cNvSpPr/>
          <p:nvPr/>
        </p:nvSpPr>
        <p:spPr>
          <a:xfrm>
            <a:off x="717450" y="2063975"/>
            <a:ext cx="318900" cy="259200"/>
          </a:xfrm>
          <a:prstGeom prst="ellipse">
            <a:avLst/>
          </a:prstGeom>
          <a:solidFill>
            <a:schemeClr val="accent3"/>
          </a:solid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sap"/>
                <a:ea typeface="Asap"/>
                <a:cs typeface="Asap"/>
                <a:sym typeface="Asap"/>
              </a:rPr>
              <a:t>3</a:t>
            </a:r>
            <a:endParaRPr sz="900">
              <a:solidFill>
                <a:schemeClr val="lt1"/>
              </a:solidFill>
              <a:latin typeface="Asap"/>
              <a:ea typeface="Asap"/>
              <a:cs typeface="Asap"/>
              <a:sym typeface="Asap"/>
            </a:endParaRPr>
          </a:p>
        </p:txBody>
      </p:sp>
      <p:sp>
        <p:nvSpPr>
          <p:cNvPr id="3161" name="Google Shape;3161;p124"/>
          <p:cNvSpPr/>
          <p:nvPr/>
        </p:nvSpPr>
        <p:spPr>
          <a:xfrm>
            <a:off x="8107650" y="2514625"/>
            <a:ext cx="318900" cy="259200"/>
          </a:xfrm>
          <a:prstGeom prst="ellipse">
            <a:avLst/>
          </a:prstGeom>
          <a:solidFill>
            <a:schemeClr val="accent3"/>
          </a:solid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sap"/>
                <a:ea typeface="Asap"/>
                <a:cs typeface="Asap"/>
                <a:sym typeface="Asap"/>
              </a:rPr>
              <a:t>4</a:t>
            </a:r>
            <a:endParaRPr sz="900">
              <a:solidFill>
                <a:schemeClr val="lt1"/>
              </a:solidFill>
              <a:latin typeface="Asap"/>
              <a:ea typeface="Asap"/>
              <a:cs typeface="Asap"/>
              <a:sym typeface="Asap"/>
            </a:endParaRPr>
          </a:p>
        </p:txBody>
      </p:sp>
      <p:sp>
        <p:nvSpPr>
          <p:cNvPr id="3162" name="Google Shape;3162;p124"/>
          <p:cNvSpPr/>
          <p:nvPr/>
        </p:nvSpPr>
        <p:spPr>
          <a:xfrm>
            <a:off x="717450" y="3449750"/>
            <a:ext cx="318900" cy="259200"/>
          </a:xfrm>
          <a:prstGeom prst="ellipse">
            <a:avLst/>
          </a:prstGeom>
          <a:solidFill>
            <a:schemeClr val="accent3"/>
          </a:solid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sap"/>
                <a:ea typeface="Asap"/>
                <a:cs typeface="Asap"/>
                <a:sym typeface="Asap"/>
              </a:rPr>
              <a:t>5</a:t>
            </a:r>
            <a:endParaRPr sz="900">
              <a:solidFill>
                <a:schemeClr val="lt1"/>
              </a:solidFill>
              <a:latin typeface="Asap"/>
              <a:ea typeface="Asap"/>
              <a:cs typeface="Asap"/>
              <a:sym typeface="Asap"/>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6" name="Shape 3166"/>
        <p:cNvGrpSpPr/>
        <p:nvPr/>
      </p:nvGrpSpPr>
      <p:grpSpPr>
        <a:xfrm>
          <a:off x="0" y="0"/>
          <a:ext cx="0" cy="0"/>
          <a:chOff x="0" y="0"/>
          <a:chExt cx="0" cy="0"/>
        </a:xfrm>
      </p:grpSpPr>
      <p:sp>
        <p:nvSpPr>
          <p:cNvPr id="3167" name="Google Shape;3167;p125"/>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Community Engagement and Incentive Contests</a:t>
            </a:r>
            <a:endParaRPr sz="2600"/>
          </a:p>
        </p:txBody>
      </p:sp>
      <p:pic>
        <p:nvPicPr>
          <p:cNvPr id="3168" name="Google Shape;3168;p125" title="Public Domain Clip Art Image | Green house | ID: 13939542014276 ..."/>
          <p:cNvPicPr preferRelativeResize="0"/>
          <p:nvPr/>
        </p:nvPicPr>
        <p:blipFill>
          <a:blip r:embed="rId3">
            <a:alphaModFix/>
          </a:blip>
          <a:stretch>
            <a:fillRect/>
          </a:stretch>
        </p:blipFill>
        <p:spPr>
          <a:xfrm>
            <a:off x="770113" y="1053212"/>
            <a:ext cx="1643801" cy="1367550"/>
          </a:xfrm>
          <a:prstGeom prst="rect">
            <a:avLst/>
          </a:prstGeom>
          <a:noFill/>
          <a:ln>
            <a:noFill/>
          </a:ln>
        </p:spPr>
      </p:pic>
      <p:sp>
        <p:nvSpPr>
          <p:cNvPr id="3169" name="Google Shape;3169;p125"/>
          <p:cNvSpPr txBox="1"/>
          <p:nvPr/>
        </p:nvSpPr>
        <p:spPr>
          <a:xfrm>
            <a:off x="2630850" y="817375"/>
            <a:ext cx="5532000" cy="1758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200">
                <a:solidFill>
                  <a:schemeClr val="lt1"/>
                </a:solidFill>
                <a:latin typeface="Asap"/>
                <a:ea typeface="Asap"/>
                <a:cs typeface="Asap"/>
                <a:sym typeface="Asap"/>
              </a:rPr>
              <a:t>Home Energy Challenge:</a:t>
            </a:r>
            <a:r>
              <a:rPr lang="en" sz="1200">
                <a:solidFill>
                  <a:schemeClr val="lt1"/>
                </a:solidFill>
                <a:latin typeface="Asap"/>
                <a:ea typeface="Asap"/>
                <a:cs typeface="Asap"/>
                <a:sym typeface="Asap"/>
              </a:rPr>
              <a:t> </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Residents compete to reduce their household energy consumption. </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Household with the greatest percentage reduction in energy usage compared to the previous year wins.</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Prizes: cash rewards, energy-efficient appliances, recognition plaques or certificates, home energy audits</a:t>
            </a:r>
            <a:endParaRPr sz="1200">
              <a:solidFill>
                <a:schemeClr val="lt1"/>
              </a:solidFill>
              <a:latin typeface="Asap"/>
              <a:ea typeface="Asap"/>
              <a:cs typeface="Asap"/>
              <a:sym typeface="Asap"/>
            </a:endParaRPr>
          </a:p>
        </p:txBody>
      </p:sp>
      <p:pic>
        <p:nvPicPr>
          <p:cNvPr id="3170" name="Google Shape;3170;p125" title="School bus vector - Education - FREE-VECTORS.NET"/>
          <p:cNvPicPr preferRelativeResize="0"/>
          <p:nvPr/>
        </p:nvPicPr>
        <p:blipFill>
          <a:blip r:embed="rId4">
            <a:alphaModFix/>
          </a:blip>
          <a:stretch>
            <a:fillRect/>
          </a:stretch>
        </p:blipFill>
        <p:spPr>
          <a:xfrm>
            <a:off x="717463" y="2867376"/>
            <a:ext cx="1749124" cy="1311849"/>
          </a:xfrm>
          <a:prstGeom prst="rect">
            <a:avLst/>
          </a:prstGeom>
          <a:noFill/>
          <a:ln>
            <a:noFill/>
          </a:ln>
        </p:spPr>
      </p:pic>
      <p:sp>
        <p:nvSpPr>
          <p:cNvPr id="3171" name="Google Shape;3171;p125"/>
          <p:cNvSpPr txBox="1"/>
          <p:nvPr/>
        </p:nvSpPr>
        <p:spPr>
          <a:xfrm>
            <a:off x="2647950" y="2644150"/>
            <a:ext cx="5497800" cy="1758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200">
                <a:solidFill>
                  <a:schemeClr val="lt1"/>
                </a:solidFill>
                <a:latin typeface="Asap"/>
                <a:ea typeface="Asap"/>
                <a:cs typeface="Asap"/>
                <a:sym typeface="Asap"/>
              </a:rPr>
              <a:t>School Energy Conservation Contest:</a:t>
            </a:r>
            <a:r>
              <a:rPr lang="en" sz="1200">
                <a:solidFill>
                  <a:schemeClr val="lt1"/>
                </a:solidFill>
                <a:latin typeface="Asap"/>
                <a:ea typeface="Asap"/>
                <a:cs typeface="Asap"/>
                <a:sym typeface="Asap"/>
              </a:rPr>
              <a:t> </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Schools compete to reduce energy usage.</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The school with the highest reduction in energy consumption per student wins.</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Prizes: </a:t>
            </a:r>
            <a:r>
              <a:rPr lang="en" sz="1200">
                <a:solidFill>
                  <a:schemeClr val="lt1"/>
                </a:solidFill>
                <a:latin typeface="Asap"/>
                <a:ea typeface="Asap"/>
                <a:cs typeface="Asap"/>
                <a:sym typeface="Asap"/>
              </a:rPr>
              <a:t>cash rewards, donations to charity, recognition plaques or certificates, community events, public recognition</a:t>
            </a:r>
            <a:endParaRPr sz="1200">
              <a:solidFill>
                <a:schemeClr val="lt1"/>
              </a:solidFill>
              <a:latin typeface="Asap"/>
              <a:ea typeface="Asap"/>
              <a:cs typeface="Asap"/>
              <a:sym typeface="Asap"/>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5" name="Shape 3175"/>
        <p:cNvGrpSpPr/>
        <p:nvPr/>
      </p:nvGrpSpPr>
      <p:grpSpPr>
        <a:xfrm>
          <a:off x="0" y="0"/>
          <a:ext cx="0" cy="0"/>
          <a:chOff x="0" y="0"/>
          <a:chExt cx="0" cy="0"/>
        </a:xfrm>
      </p:grpSpPr>
      <p:sp>
        <p:nvSpPr>
          <p:cNvPr id="3176" name="Google Shape;3176;p126"/>
          <p:cNvSpPr txBox="1"/>
          <p:nvPr>
            <p:ph idx="4294967295" type="title"/>
          </p:nvPr>
        </p:nvSpPr>
        <p:spPr>
          <a:xfrm>
            <a:off x="717450" y="0"/>
            <a:ext cx="770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Partnerships and Collaboration</a:t>
            </a:r>
            <a:endParaRPr sz="2600"/>
          </a:p>
        </p:txBody>
      </p:sp>
      <p:pic>
        <p:nvPicPr>
          <p:cNvPr id="3177" name="Google Shape;3177;p126" title="Statue liberty clipart, illustration vector. | Free Vector - rawpixel"/>
          <p:cNvPicPr preferRelativeResize="0"/>
          <p:nvPr/>
        </p:nvPicPr>
        <p:blipFill>
          <a:blip r:embed="rId3">
            <a:alphaModFix/>
          </a:blip>
          <a:stretch>
            <a:fillRect/>
          </a:stretch>
        </p:blipFill>
        <p:spPr>
          <a:xfrm>
            <a:off x="717463" y="1261300"/>
            <a:ext cx="1911450" cy="1273476"/>
          </a:xfrm>
          <a:prstGeom prst="rect">
            <a:avLst/>
          </a:prstGeom>
          <a:noFill/>
          <a:ln>
            <a:noFill/>
          </a:ln>
        </p:spPr>
      </p:pic>
      <p:sp>
        <p:nvSpPr>
          <p:cNvPr id="3178" name="Google Shape;3178;p126"/>
          <p:cNvSpPr txBox="1"/>
          <p:nvPr/>
        </p:nvSpPr>
        <p:spPr>
          <a:xfrm>
            <a:off x="2933700" y="967750"/>
            <a:ext cx="5379600" cy="1378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200">
                <a:solidFill>
                  <a:schemeClr val="lt1"/>
                </a:solidFill>
                <a:latin typeface="Asap"/>
                <a:ea typeface="Asap"/>
                <a:cs typeface="Asap"/>
                <a:sym typeface="Asap"/>
              </a:rPr>
              <a:t>Government Agency Collaborations:</a:t>
            </a:r>
            <a:r>
              <a:rPr lang="en" sz="1200">
                <a:solidFill>
                  <a:schemeClr val="lt1"/>
                </a:solidFill>
                <a:latin typeface="Asap"/>
                <a:ea typeface="Asap"/>
                <a:cs typeface="Asap"/>
                <a:sym typeface="Asap"/>
              </a:rPr>
              <a:t> </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Collaborate with government agencies at the local, state, and federal levels to align efforts in promoting energy efficiency, renewable energy adoption, and regulatory compliance.</a:t>
            </a:r>
            <a:endParaRPr sz="1200">
              <a:solidFill>
                <a:schemeClr val="lt1"/>
              </a:solidFill>
              <a:latin typeface="Asap"/>
              <a:ea typeface="Asap"/>
              <a:cs typeface="Asap"/>
              <a:sym typeface="Asap"/>
            </a:endParaRPr>
          </a:p>
          <a:p>
            <a:pPr indent="-304800" lvl="0" marL="457200" rtl="0" algn="just">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Benefits</a:t>
            </a:r>
            <a:r>
              <a:rPr lang="en" sz="1200">
                <a:solidFill>
                  <a:schemeClr val="lt1"/>
                </a:solidFill>
                <a:latin typeface="Asap"/>
                <a:ea typeface="Asap"/>
                <a:cs typeface="Asap"/>
                <a:sym typeface="Asap"/>
              </a:rPr>
              <a:t>: Regulatory Compliance and Support, Access to Funding and Incentives, Public Policy Advocacy</a:t>
            </a:r>
            <a:endParaRPr sz="1200">
              <a:solidFill>
                <a:schemeClr val="lt1"/>
              </a:solidFill>
              <a:latin typeface="Asap"/>
              <a:ea typeface="Asap"/>
              <a:cs typeface="Asap"/>
              <a:sym typeface="Asap"/>
            </a:endParaRPr>
          </a:p>
        </p:txBody>
      </p:sp>
      <p:pic>
        <p:nvPicPr>
          <p:cNvPr id="3179" name="Google Shape;3179;p126" title="32 Royalty-Free Collaboration Photos | PickPik"/>
          <p:cNvPicPr preferRelativeResize="0"/>
          <p:nvPr/>
        </p:nvPicPr>
        <p:blipFill>
          <a:blip r:embed="rId4">
            <a:alphaModFix/>
          </a:blip>
          <a:stretch>
            <a:fillRect/>
          </a:stretch>
        </p:blipFill>
        <p:spPr>
          <a:xfrm>
            <a:off x="781650" y="3189487"/>
            <a:ext cx="1783076" cy="1188725"/>
          </a:xfrm>
          <a:prstGeom prst="rect">
            <a:avLst/>
          </a:prstGeom>
          <a:noFill/>
          <a:ln>
            <a:noFill/>
          </a:ln>
        </p:spPr>
      </p:pic>
      <p:sp>
        <p:nvSpPr>
          <p:cNvPr id="3180" name="Google Shape;3180;p126"/>
          <p:cNvSpPr txBox="1"/>
          <p:nvPr/>
        </p:nvSpPr>
        <p:spPr>
          <a:xfrm>
            <a:off x="2990850" y="2790850"/>
            <a:ext cx="5265300" cy="198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latin typeface="Asap"/>
                <a:ea typeface="Asap"/>
                <a:cs typeface="Asap"/>
                <a:sym typeface="Asap"/>
              </a:rPr>
              <a:t>Non-Profit Organization Partnerships: </a:t>
            </a:r>
            <a:endParaRPr b="1" sz="1200">
              <a:solidFill>
                <a:schemeClr val="lt1"/>
              </a:solidFill>
              <a:latin typeface="Asap"/>
              <a:ea typeface="Asap"/>
              <a:cs typeface="Asap"/>
              <a:sym typeface="Asap"/>
            </a:endParaRPr>
          </a:p>
          <a:p>
            <a:pPr indent="-304800" lvl="0" marL="457200" rtl="0" algn="l">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Partner with non-profit organizations focused on sustainability, energy conservation, and community development to leverage their expertise, networks, and community outreach capabilities. (Environmental Defense Fund, Sierra Club, Alliance to Save Energy)</a:t>
            </a:r>
            <a:endParaRPr sz="1200">
              <a:solidFill>
                <a:schemeClr val="lt1"/>
              </a:solidFill>
              <a:latin typeface="Asap"/>
              <a:ea typeface="Asap"/>
              <a:cs typeface="Asap"/>
              <a:sym typeface="Asap"/>
            </a:endParaRPr>
          </a:p>
          <a:p>
            <a:pPr indent="-304800" lvl="0" marL="457200" rtl="0" algn="l">
              <a:lnSpc>
                <a:spcPct val="150000"/>
              </a:lnSpc>
              <a:spcBef>
                <a:spcPts val="0"/>
              </a:spcBef>
              <a:spcAft>
                <a:spcPts val="0"/>
              </a:spcAft>
              <a:buClr>
                <a:schemeClr val="lt1"/>
              </a:buClr>
              <a:buSzPts val="1200"/>
              <a:buFont typeface="Asap"/>
              <a:buChar char="●"/>
            </a:pPr>
            <a:r>
              <a:rPr lang="en" sz="1200">
                <a:solidFill>
                  <a:schemeClr val="lt1"/>
                </a:solidFill>
                <a:latin typeface="Asap"/>
                <a:ea typeface="Asap"/>
                <a:cs typeface="Asap"/>
                <a:sym typeface="Asap"/>
              </a:rPr>
              <a:t>Benefits: Access to Expertise and Resources, Expanded Reach and Community Engagement, Enhanced Credibility and Trust</a:t>
            </a:r>
            <a:endParaRPr sz="1200">
              <a:solidFill>
                <a:schemeClr val="lt1"/>
              </a:solidFill>
              <a:latin typeface="Asap"/>
              <a:ea typeface="Asap"/>
              <a:cs typeface="Asap"/>
              <a:sym typeface="Asap"/>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4" name="Shape 3184"/>
        <p:cNvGrpSpPr/>
        <p:nvPr/>
      </p:nvGrpSpPr>
      <p:grpSpPr>
        <a:xfrm>
          <a:off x="0" y="0"/>
          <a:ext cx="0" cy="0"/>
          <a:chOff x="0" y="0"/>
          <a:chExt cx="0" cy="0"/>
        </a:xfrm>
      </p:grpSpPr>
      <p:sp>
        <p:nvSpPr>
          <p:cNvPr id="3185" name="Google Shape;3185;p127"/>
          <p:cNvSpPr txBox="1"/>
          <p:nvPr>
            <p:ph type="title"/>
          </p:nvPr>
        </p:nvSpPr>
        <p:spPr>
          <a:xfrm>
            <a:off x="717450" y="1931900"/>
            <a:ext cx="7709100" cy="118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52"/>
          <p:cNvSpPr txBox="1"/>
          <p:nvPr>
            <p:ph idx="1" type="subTitle"/>
          </p:nvPr>
        </p:nvSpPr>
        <p:spPr>
          <a:xfrm>
            <a:off x="438975" y="2370450"/>
            <a:ext cx="3164700" cy="10176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 sz="1100">
                <a:solidFill>
                  <a:schemeClr val="accent6"/>
                </a:solidFill>
                <a:latin typeface="Asap Medium"/>
                <a:ea typeface="Asap Medium"/>
                <a:cs typeface="Asap Medium"/>
                <a:sym typeface="Asap Medium"/>
              </a:rPr>
              <a:t>Despite substantial spending on energy-efficient appliance programs, many have not resulted in energy savings and some have even increased energy consumption</a:t>
            </a:r>
            <a:endParaRPr sz="1100">
              <a:solidFill>
                <a:schemeClr val="accent6"/>
              </a:solidFill>
              <a:latin typeface="Asap Medium"/>
              <a:ea typeface="Asap Medium"/>
              <a:cs typeface="Asap Medium"/>
              <a:sym typeface="Asap Medium"/>
            </a:endParaRPr>
          </a:p>
        </p:txBody>
      </p:sp>
      <p:sp>
        <p:nvSpPr>
          <p:cNvPr id="1969" name="Google Shape;1969;p52"/>
          <p:cNvSpPr txBox="1"/>
          <p:nvPr>
            <p:ph type="title"/>
          </p:nvPr>
        </p:nvSpPr>
        <p:spPr>
          <a:xfrm>
            <a:off x="348050" y="1285225"/>
            <a:ext cx="3724500" cy="9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Effectiveness of Energy Efficiency Programs</a:t>
            </a:r>
            <a:endParaRPr sz="2500"/>
          </a:p>
        </p:txBody>
      </p:sp>
      <p:sp>
        <p:nvSpPr>
          <p:cNvPr id="1970" name="Google Shape;1970;p52"/>
          <p:cNvSpPr txBox="1"/>
          <p:nvPr>
            <p:ph idx="2" type="body"/>
          </p:nvPr>
        </p:nvSpPr>
        <p:spPr>
          <a:xfrm>
            <a:off x="5791650" y="1926038"/>
            <a:ext cx="3010800" cy="1662300"/>
          </a:xfrm>
          <a:prstGeom prst="rect">
            <a:avLst/>
          </a:prstGeom>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b="1" i="1" lang="en" sz="1100" u="sng">
                <a:solidFill>
                  <a:schemeClr val="accent6"/>
                </a:solidFill>
              </a:rPr>
              <a:t>The Jevons Paradox</a:t>
            </a:r>
            <a:r>
              <a:rPr b="1" i="1" lang="en" sz="1100">
                <a:solidFill>
                  <a:schemeClr val="accent6"/>
                </a:solidFill>
              </a:rPr>
              <a:t> may be at play, where efficiency gains </a:t>
            </a:r>
            <a:r>
              <a:rPr b="1" i="1" lang="en" sz="1100" u="sng">
                <a:solidFill>
                  <a:schemeClr val="accent6"/>
                </a:solidFill>
              </a:rPr>
              <a:t>lead to increased consumption</a:t>
            </a:r>
            <a:r>
              <a:rPr b="1" i="1" lang="en" sz="1100">
                <a:solidFill>
                  <a:schemeClr val="accent6"/>
                </a:solidFill>
              </a:rPr>
              <a:t>, potentially undermining the intended energy-saving benefits.</a:t>
            </a:r>
            <a:endParaRPr b="1" i="1">
              <a:solidFill>
                <a:schemeClr val="accent6"/>
              </a:solidFill>
            </a:endParaRPr>
          </a:p>
        </p:txBody>
      </p:sp>
      <p:grpSp>
        <p:nvGrpSpPr>
          <p:cNvPr id="1971" name="Google Shape;1971;p52"/>
          <p:cNvGrpSpPr/>
          <p:nvPr/>
        </p:nvGrpSpPr>
        <p:grpSpPr>
          <a:xfrm>
            <a:off x="3917102" y="2224760"/>
            <a:ext cx="1156879" cy="1064877"/>
            <a:chOff x="4903200" y="1331525"/>
            <a:chExt cx="73575" cy="67425"/>
          </a:xfrm>
        </p:grpSpPr>
        <p:sp>
          <p:nvSpPr>
            <p:cNvPr id="1972" name="Google Shape;1972;p5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Geometric Electricity by Slidesgo">
  <a:themeElements>
    <a:clrScheme name="Simple Light">
      <a:dk1>
        <a:srgbClr val="11101B"/>
      </a:dk1>
      <a:lt1>
        <a:srgbClr val="FFFFFF"/>
      </a:lt1>
      <a:dk2>
        <a:srgbClr val="181622"/>
      </a:dk2>
      <a:lt2>
        <a:srgbClr val="FBEA4C"/>
      </a:lt2>
      <a:accent1>
        <a:srgbClr val="FFBE3E"/>
      </a:accent1>
      <a:accent2>
        <a:srgbClr val="5E5A72"/>
      </a:accent2>
      <a:accent3>
        <a:srgbClr val="9F9DAA"/>
      </a:accent3>
      <a:accent4>
        <a:srgbClr val="FFFFFF"/>
      </a:accent4>
      <a:accent5>
        <a:srgbClr val="FFFFFF"/>
      </a:accent5>
      <a:accent6>
        <a:srgbClr val="FFFFFF"/>
      </a:accent6>
      <a:hlink>
        <a:srgbClr val="FFBE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